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65" r:id="rId4"/>
    <p:sldId id="278" r:id="rId5"/>
    <p:sldId id="259" r:id="rId6"/>
    <p:sldId id="266" r:id="rId7"/>
    <p:sldId id="258" r:id="rId8"/>
    <p:sldId id="261" r:id="rId9"/>
    <p:sldId id="260" r:id="rId10"/>
    <p:sldId id="268" r:id="rId11"/>
    <p:sldId id="269" r:id="rId12"/>
    <p:sldId id="270" r:id="rId13"/>
    <p:sldId id="264" r:id="rId14"/>
    <p:sldId id="271" r:id="rId15"/>
    <p:sldId id="279" r:id="rId16"/>
    <p:sldId id="273" r:id="rId17"/>
    <p:sldId id="272" r:id="rId18"/>
    <p:sldId id="262" r:id="rId19"/>
    <p:sldId id="263" r:id="rId20"/>
    <p:sldId id="274" r:id="rId21"/>
    <p:sldId id="275"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E9219F1-7AC8-4A91-A166-E28A75E2C54E}">
          <p14:sldIdLst>
            <p14:sldId id="256"/>
            <p14:sldId id="257"/>
            <p14:sldId id="265"/>
            <p14:sldId id="278"/>
            <p14:sldId id="259"/>
            <p14:sldId id="266"/>
            <p14:sldId id="258"/>
            <p14:sldId id="261"/>
            <p14:sldId id="260"/>
            <p14:sldId id="268"/>
            <p14:sldId id="269"/>
            <p14:sldId id="270"/>
            <p14:sldId id="264"/>
            <p14:sldId id="271"/>
            <p14:sldId id="279"/>
            <p14:sldId id="273"/>
            <p14:sldId id="272"/>
            <p14:sldId id="262"/>
            <p14:sldId id="263"/>
            <p14:sldId id="274"/>
            <p14:sldId id="275"/>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11" autoAdjust="0"/>
  </p:normalViewPr>
  <p:slideViewPr>
    <p:cSldViewPr snapToGrid="0">
      <p:cViewPr varScale="1">
        <p:scale>
          <a:sx n="63" d="100"/>
          <a:sy n="63" d="100"/>
        </p:scale>
        <p:origin x="11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F59A3C-1326-4AAA-B484-320CAD271656}" type="datetimeFigureOut">
              <a:rPr lang="fr-FR" smtClean="0"/>
              <a:t>11/12/2023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8CBDD5-6B23-410F-9333-B266E36E20AB}" type="slidenum">
              <a:rPr lang="fr-FR" smtClean="0"/>
              <a:t>‹N°›</a:t>
            </a:fld>
            <a:endParaRPr lang="fr-FR"/>
          </a:p>
        </p:txBody>
      </p:sp>
    </p:spTree>
    <p:extLst>
      <p:ext uri="{BB962C8B-B14F-4D97-AF65-F5344CB8AC3E}">
        <p14:creationId xmlns:p14="http://schemas.microsoft.com/office/powerpoint/2010/main" val="990531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88CBDD5-6B23-410F-9333-B266E36E20AB}" type="slidenum">
              <a:rPr lang="fr-FR" smtClean="0"/>
              <a:t>14</a:t>
            </a:fld>
            <a:endParaRPr lang="fr-FR"/>
          </a:p>
        </p:txBody>
      </p:sp>
    </p:spTree>
    <p:extLst>
      <p:ext uri="{BB962C8B-B14F-4D97-AF65-F5344CB8AC3E}">
        <p14:creationId xmlns:p14="http://schemas.microsoft.com/office/powerpoint/2010/main" val="3610517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88CBDD5-6B23-410F-9333-B266E36E20AB}" type="slidenum">
              <a:rPr lang="fr-FR" smtClean="0"/>
              <a:t>15</a:t>
            </a:fld>
            <a:endParaRPr lang="fr-FR"/>
          </a:p>
        </p:txBody>
      </p:sp>
    </p:spTree>
    <p:extLst>
      <p:ext uri="{BB962C8B-B14F-4D97-AF65-F5344CB8AC3E}">
        <p14:creationId xmlns:p14="http://schemas.microsoft.com/office/powerpoint/2010/main" val="1747055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4D2CFF8-E805-49B3-9ED1-372A20B8675E}" type="datetimeFigureOut">
              <a:rPr lang="fr-FR" smtClean="0"/>
              <a:t>11/12/2023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2058424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4D2CFF8-E805-49B3-9ED1-372A20B8675E}" type="datetimeFigureOut">
              <a:rPr lang="fr-FR" smtClean="0"/>
              <a:t>11/12/2023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2418355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4D2CFF8-E805-49B3-9ED1-372A20B8675E}" type="datetimeFigureOut">
              <a:rPr lang="fr-FR" smtClean="0"/>
              <a:t>11/12/2023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4545C8B-C091-411E-9AFE-3D6FDBAF06DC}" type="slidenum">
              <a:rPr lang="fr-FR" smtClean="0"/>
              <a:t>‹N°›</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03502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4D2CFF8-E805-49B3-9ED1-372A20B8675E}" type="datetimeFigureOut">
              <a:rPr lang="fr-FR" smtClean="0"/>
              <a:t>11/12/2023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1532725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4D2CFF8-E805-49B3-9ED1-372A20B8675E}" type="datetimeFigureOut">
              <a:rPr lang="fr-FR" smtClean="0"/>
              <a:t>11/12/2023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4545C8B-C091-411E-9AFE-3D6FDBAF06DC}"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19155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4D2CFF8-E805-49B3-9ED1-372A20B8675E}" type="datetimeFigureOut">
              <a:rPr lang="fr-FR" smtClean="0"/>
              <a:t>11/12/2023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2312375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4D2CFF8-E805-49B3-9ED1-372A20B8675E}" type="datetimeFigureOut">
              <a:rPr lang="fr-FR" smtClean="0"/>
              <a:t>11/12/2023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221122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4D2CFF8-E805-49B3-9ED1-372A20B8675E}" type="datetimeFigureOut">
              <a:rPr lang="fr-FR" smtClean="0"/>
              <a:t>11/12/2023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185880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4D2CFF8-E805-49B3-9ED1-372A20B8675E}" type="datetimeFigureOut">
              <a:rPr lang="fr-FR" smtClean="0"/>
              <a:t>11/12/2023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2779042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4D2CFF8-E805-49B3-9ED1-372A20B8675E}" type="datetimeFigureOut">
              <a:rPr lang="fr-FR" smtClean="0"/>
              <a:t>11/12/2023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3415414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4D2CFF8-E805-49B3-9ED1-372A20B8675E}" type="datetimeFigureOut">
              <a:rPr lang="fr-FR" smtClean="0"/>
              <a:t>11/12/2023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576296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4D2CFF8-E805-49B3-9ED1-372A20B8675E}" type="datetimeFigureOut">
              <a:rPr lang="fr-FR" smtClean="0"/>
              <a:t>11/12/2023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3686879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4D2CFF8-E805-49B3-9ED1-372A20B8675E}" type="datetimeFigureOut">
              <a:rPr lang="fr-FR" smtClean="0"/>
              <a:t>11/12/2023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1474138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2CFF8-E805-49B3-9ED1-372A20B8675E}" type="datetimeFigureOut">
              <a:rPr lang="fr-FR" smtClean="0"/>
              <a:t>11/12/2023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2748246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4D2CFF8-E805-49B3-9ED1-372A20B8675E}" type="datetimeFigureOut">
              <a:rPr lang="fr-FR" smtClean="0"/>
              <a:t>11/12/2023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427563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4D2CFF8-E805-49B3-9ED1-372A20B8675E}" type="datetimeFigureOut">
              <a:rPr lang="fr-FR" smtClean="0"/>
              <a:t>11/12/2023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4545C8B-C091-411E-9AFE-3D6FDBAF06DC}" type="slidenum">
              <a:rPr lang="fr-FR" smtClean="0"/>
              <a:t>‹N°›</a:t>
            </a:fld>
            <a:endParaRPr lang="fr-FR"/>
          </a:p>
        </p:txBody>
      </p:sp>
    </p:spTree>
    <p:extLst>
      <p:ext uri="{BB962C8B-B14F-4D97-AF65-F5344CB8AC3E}">
        <p14:creationId xmlns:p14="http://schemas.microsoft.com/office/powerpoint/2010/main" val="555356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D2CFF8-E805-49B3-9ED1-372A20B8675E}" type="datetimeFigureOut">
              <a:rPr lang="fr-FR" smtClean="0"/>
              <a:t>11/12/2023</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4545C8B-C091-411E-9AFE-3D6FDBAF06DC}" type="slidenum">
              <a:rPr lang="fr-FR" smtClean="0"/>
              <a:t>‹N°›</a:t>
            </a:fld>
            <a:endParaRPr lang="fr-FR"/>
          </a:p>
        </p:txBody>
      </p:sp>
    </p:spTree>
    <p:extLst>
      <p:ext uri="{BB962C8B-B14F-4D97-AF65-F5344CB8AC3E}">
        <p14:creationId xmlns:p14="http://schemas.microsoft.com/office/powerpoint/2010/main" val="3470085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CD790C-A12A-4817-921C-49E33720A12C}"/>
              </a:ext>
            </a:extLst>
          </p:cNvPr>
          <p:cNvSpPr>
            <a:spLocks noGrp="1"/>
          </p:cNvSpPr>
          <p:nvPr>
            <p:ph type="ctrTitle"/>
          </p:nvPr>
        </p:nvSpPr>
        <p:spPr>
          <a:xfrm>
            <a:off x="923925" y="1285875"/>
            <a:ext cx="8350077" cy="2143125"/>
          </a:xfrm>
        </p:spPr>
        <p:txBody>
          <a:bodyPr/>
          <a:lstStyle/>
          <a:p>
            <a:br>
              <a:rPr lang="fr-FR" dirty="0"/>
            </a:br>
            <a:br>
              <a:rPr lang="fr-FR" dirty="0"/>
            </a:br>
            <a:br>
              <a:rPr lang="fr-FR" dirty="0"/>
            </a:br>
            <a:r>
              <a:rPr lang="fr-FR" sz="3600" dirty="0"/>
              <a:t>COMITE DE PILOTAGE 2022 </a:t>
            </a:r>
            <a:br>
              <a:rPr lang="fr-FR" sz="3600" dirty="0"/>
            </a:br>
            <a:r>
              <a:rPr lang="fr-FR" sz="3600" dirty="0"/>
              <a:t>France Services GIROMAGNY</a:t>
            </a:r>
            <a:br>
              <a:rPr lang="fr-FR" dirty="0"/>
            </a:br>
            <a:endParaRPr lang="fr-FR" dirty="0"/>
          </a:p>
        </p:txBody>
      </p:sp>
      <p:sp>
        <p:nvSpPr>
          <p:cNvPr id="3" name="Sous-titre 2">
            <a:extLst>
              <a:ext uri="{FF2B5EF4-FFF2-40B4-BE49-F238E27FC236}">
                <a16:creationId xmlns:a16="http://schemas.microsoft.com/office/drawing/2014/main" id="{44470032-905B-4558-B424-E14E31029AEA}"/>
              </a:ext>
            </a:extLst>
          </p:cNvPr>
          <p:cNvSpPr>
            <a:spLocks noGrp="1"/>
          </p:cNvSpPr>
          <p:nvPr>
            <p:ph type="subTitle" idx="1"/>
          </p:nvPr>
        </p:nvSpPr>
        <p:spPr>
          <a:xfrm>
            <a:off x="1507067" y="4333875"/>
            <a:ext cx="7766936" cy="813857"/>
          </a:xfrm>
        </p:spPr>
        <p:txBody>
          <a:bodyPr>
            <a:normAutofit/>
          </a:bodyPr>
          <a:lstStyle/>
          <a:p>
            <a:endParaRPr lang="fr-FR" dirty="0"/>
          </a:p>
          <a:p>
            <a:endParaRPr lang="fr-FR" dirty="0"/>
          </a:p>
        </p:txBody>
      </p:sp>
      <p:pic>
        <p:nvPicPr>
          <p:cNvPr id="4" name="Image 3">
            <a:extLst>
              <a:ext uri="{FF2B5EF4-FFF2-40B4-BE49-F238E27FC236}">
                <a16:creationId xmlns:a16="http://schemas.microsoft.com/office/drawing/2014/main" id="{8395AA7F-64CA-42DB-9FEB-2279F1EF4009}"/>
              </a:ext>
            </a:extLst>
          </p:cNvPr>
          <p:cNvPicPr>
            <a:picLocks noChangeAspect="1"/>
          </p:cNvPicPr>
          <p:nvPr/>
        </p:nvPicPr>
        <p:blipFill>
          <a:blip r:embed="rId2"/>
          <a:stretch>
            <a:fillRect/>
          </a:stretch>
        </p:blipFill>
        <p:spPr>
          <a:xfrm>
            <a:off x="1046381" y="862070"/>
            <a:ext cx="1481091" cy="2043530"/>
          </a:xfrm>
          <a:prstGeom prst="rect">
            <a:avLst/>
          </a:prstGeom>
        </p:spPr>
      </p:pic>
      <p:pic>
        <p:nvPicPr>
          <p:cNvPr id="5" name="Image 4">
            <a:extLst>
              <a:ext uri="{FF2B5EF4-FFF2-40B4-BE49-F238E27FC236}">
                <a16:creationId xmlns:a16="http://schemas.microsoft.com/office/drawing/2014/main" id="{9B8F72E5-1F6B-4861-A21F-ACA308F458D4}"/>
              </a:ext>
            </a:extLst>
          </p:cNvPr>
          <p:cNvPicPr/>
          <p:nvPr/>
        </p:nvPicPr>
        <p:blipFill rotWithShape="1">
          <a:blip r:embed="rId3">
            <a:extLst>
              <a:ext uri="{28A0092B-C50C-407E-A947-70E740481C1C}">
                <a14:useLocalDpi xmlns:a14="http://schemas.microsoft.com/office/drawing/2010/main" val="0"/>
              </a:ext>
            </a:extLst>
          </a:blip>
          <a:srcRect l="15502" t="8945" r="15657" b="7784"/>
          <a:stretch/>
        </p:blipFill>
        <p:spPr bwMode="auto">
          <a:xfrm>
            <a:off x="3330919" y="3208864"/>
            <a:ext cx="1695133" cy="1943100"/>
          </a:xfrm>
          <a:prstGeom prst="rect">
            <a:avLst/>
          </a:prstGeom>
          <a:noFill/>
          <a:ln>
            <a:noFill/>
          </a:ln>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id="{1AF74E54-33DF-4F15-89D7-6ABFDD2D443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9946" y="3208864"/>
            <a:ext cx="3886200" cy="1612372"/>
          </a:xfrm>
          <a:prstGeom prst="rect">
            <a:avLst/>
          </a:prstGeom>
          <a:noFill/>
        </p:spPr>
      </p:pic>
    </p:spTree>
    <p:extLst>
      <p:ext uri="{BB962C8B-B14F-4D97-AF65-F5344CB8AC3E}">
        <p14:creationId xmlns:p14="http://schemas.microsoft.com/office/powerpoint/2010/main" val="402987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677334" y="609600"/>
            <a:ext cx="8596668" cy="781050"/>
          </a:xfrm>
        </p:spPr>
        <p:txBody>
          <a:bodyPr>
            <a:normAutofit fontScale="90000"/>
          </a:bodyPr>
          <a:lstStyle/>
          <a:p>
            <a:r>
              <a:rPr lang="fr-FR" dirty="0"/>
              <a:t>9- Les nouveaux partenaires 2023 </a:t>
            </a:r>
            <a:br>
              <a:rPr lang="fr-FR" dirty="0"/>
            </a:br>
            <a:endParaRPr lang="fr-FR"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1691639"/>
            <a:ext cx="8596668" cy="3962401"/>
          </a:xfrm>
        </p:spPr>
        <p:txBody>
          <a:bodyPr>
            <a:normAutofit/>
          </a:bodyPr>
          <a:lstStyle/>
          <a:p>
            <a:pPr marL="0" indent="0">
              <a:buNone/>
            </a:pPr>
            <a:endParaRPr lang="fr-FR" dirty="0"/>
          </a:p>
          <a:p>
            <a:r>
              <a:rPr lang="fr-FR" sz="1500" b="1" dirty="0"/>
              <a:t>GAIA ENERGIE</a:t>
            </a:r>
          </a:p>
          <a:p>
            <a:pPr lvl="1"/>
            <a:r>
              <a:rPr lang="fr-FR" sz="1500" dirty="0"/>
              <a:t> Permanences 2eme mardi de chaque mois de 14h00 à 18h00</a:t>
            </a:r>
          </a:p>
          <a:p>
            <a:r>
              <a:rPr lang="fr-FR" sz="1500" b="1" dirty="0"/>
              <a:t>LE DEFENSEUR DES DROITS</a:t>
            </a:r>
          </a:p>
          <a:p>
            <a:pPr lvl="1"/>
            <a:r>
              <a:rPr lang="fr-FR" sz="1500" dirty="0"/>
              <a:t>Permanences 2eme mardi de chaque mois de 10h à 12h00 et de 14h à 18h00</a:t>
            </a:r>
          </a:p>
          <a:p>
            <a:r>
              <a:rPr lang="fr-FR" sz="1500" b="1" dirty="0"/>
              <a:t>ESD</a:t>
            </a:r>
            <a:endParaRPr lang="fr-FR" sz="1500" dirty="0"/>
          </a:p>
          <a:p>
            <a:pPr lvl="1"/>
            <a:r>
              <a:rPr lang="fr-FR" sz="1500" dirty="0"/>
              <a:t>Nouveau partenariat à convenir pour définir FS comme organisme de traitement des demandes de 1</a:t>
            </a:r>
            <a:r>
              <a:rPr lang="fr-FR" sz="1500" baseline="30000" dirty="0"/>
              <a:t>er</a:t>
            </a:r>
            <a:r>
              <a:rPr lang="fr-FR" sz="1500" dirty="0"/>
              <a:t> niveau</a:t>
            </a:r>
            <a:endParaRPr lang="fr-FR" sz="1500" b="1" dirty="0"/>
          </a:p>
          <a:p>
            <a:pPr lvl="1"/>
            <a:endParaRPr lang="fr-FR" dirty="0"/>
          </a:p>
        </p:txBody>
      </p:sp>
    </p:spTree>
    <p:extLst>
      <p:ext uri="{BB962C8B-B14F-4D97-AF65-F5344CB8AC3E}">
        <p14:creationId xmlns:p14="http://schemas.microsoft.com/office/powerpoint/2010/main" val="1542512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677333" y="609600"/>
            <a:ext cx="9089813" cy="781050"/>
          </a:xfrm>
        </p:spPr>
        <p:txBody>
          <a:bodyPr>
            <a:normAutofit fontScale="90000"/>
          </a:bodyPr>
          <a:lstStyle/>
          <a:p>
            <a:r>
              <a:rPr lang="fr-FR" dirty="0"/>
              <a:t>10- Développement du conseil numérique - 2023 </a:t>
            </a:r>
            <a:br>
              <a:rPr lang="fr-FR" dirty="0"/>
            </a:br>
            <a:endParaRPr lang="fr-FR"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1390651"/>
            <a:ext cx="8596668" cy="5193030"/>
          </a:xfrm>
        </p:spPr>
        <p:txBody>
          <a:bodyPr>
            <a:normAutofit/>
          </a:bodyPr>
          <a:lstStyle/>
          <a:p>
            <a:pPr marL="0" indent="0">
              <a:buNone/>
            </a:pPr>
            <a:endParaRPr lang="fr-FR" dirty="0"/>
          </a:p>
          <a:p>
            <a:pPr lvl="0"/>
            <a:r>
              <a:rPr lang="fr-FR" sz="1500" b="1" u="sng" dirty="0"/>
              <a:t>Programme «Ateliers </a:t>
            </a:r>
            <a:r>
              <a:rPr lang="fr-FR" sz="1500" b="1" u="sng" dirty="0" err="1"/>
              <a:t>Ardoiz</a:t>
            </a:r>
            <a:r>
              <a:rPr lang="fr-FR" sz="1500" u="sng" dirty="0"/>
              <a:t> »</a:t>
            </a:r>
          </a:p>
          <a:p>
            <a:pPr lvl="1"/>
            <a:r>
              <a:rPr lang="fr-FR" sz="1500" dirty="0"/>
              <a:t>tous les vendredis matin de 10h30 à 12h00 </a:t>
            </a:r>
          </a:p>
          <a:p>
            <a:pPr lvl="1"/>
            <a:r>
              <a:rPr lang="fr-FR" sz="1500" dirty="0"/>
              <a:t>chaque cession sera composée de 7 séances </a:t>
            </a:r>
          </a:p>
          <a:p>
            <a:pPr lvl="1"/>
            <a:r>
              <a:rPr lang="fr-FR" sz="1500" dirty="0"/>
              <a:t>Redémarrage des ateliers au 01/09/2023: ( 2 sessions réalisées depuis janvier 2023) communication pour inscription à venir</a:t>
            </a:r>
          </a:p>
          <a:p>
            <a:pPr marL="457200" lvl="1" indent="0">
              <a:buNone/>
            </a:pPr>
            <a:endParaRPr lang="fr-FR" sz="1500" dirty="0"/>
          </a:p>
          <a:p>
            <a:pPr lvl="0"/>
            <a:r>
              <a:rPr lang="fr-FR" sz="1500" b="1" u="sng" dirty="0"/>
              <a:t>Programme « Ateliers Numériques »</a:t>
            </a:r>
          </a:p>
          <a:p>
            <a:pPr lvl="1"/>
            <a:r>
              <a:rPr lang="fr-FR" sz="1500" dirty="0"/>
              <a:t>1 atelier thématique par mois, le premier lundi de chaque mois de 10h00 à 12h00 </a:t>
            </a:r>
          </a:p>
          <a:p>
            <a:pPr lvl="1"/>
            <a:r>
              <a:rPr lang="fr-FR" sz="1500" dirty="0"/>
              <a:t>Exemple: rédiger un CV et une lettre de motivation, Apprendre les bases du traitement de texte, Installer et utiliser des applis utiles sur mon smartphone, Utiliser les réseaux sociaux pour ma recherche d’emploi, etc…. )</a:t>
            </a:r>
          </a:p>
          <a:p>
            <a:pPr lvl="1"/>
            <a:r>
              <a:rPr lang="fr-FR" sz="1500" dirty="0"/>
              <a:t>Démarrage 01/01/2024: communication en décembre pour inscription</a:t>
            </a:r>
          </a:p>
          <a:p>
            <a:pPr lvl="0"/>
            <a:endParaRPr lang="fr-FR" dirty="0"/>
          </a:p>
          <a:p>
            <a:pPr marL="0" indent="0">
              <a:buNone/>
            </a:pPr>
            <a:endParaRPr lang="fr-FR" b="1" dirty="0"/>
          </a:p>
          <a:p>
            <a:pPr lvl="1"/>
            <a:endParaRPr lang="fr-FR" dirty="0"/>
          </a:p>
        </p:txBody>
      </p:sp>
    </p:spTree>
    <p:extLst>
      <p:ext uri="{BB962C8B-B14F-4D97-AF65-F5344CB8AC3E}">
        <p14:creationId xmlns:p14="http://schemas.microsoft.com/office/powerpoint/2010/main" val="2383471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677334" y="609600"/>
            <a:ext cx="8908626" cy="781050"/>
          </a:xfrm>
        </p:spPr>
        <p:txBody>
          <a:bodyPr>
            <a:normAutofit fontScale="90000"/>
          </a:bodyPr>
          <a:lstStyle/>
          <a:p>
            <a:r>
              <a:rPr lang="fr-FR" dirty="0">
                <a:solidFill>
                  <a:schemeClr val="accent1">
                    <a:lumMod val="60000"/>
                    <a:lumOff val="40000"/>
                  </a:schemeClr>
                </a:solidFill>
              </a:rPr>
              <a:t>Développement du conseil numérique - 2023 </a:t>
            </a:r>
            <a:br>
              <a:rPr lang="fr-FR" dirty="0"/>
            </a:br>
            <a:endParaRPr lang="fr-FR"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1190625"/>
            <a:ext cx="8596668" cy="4905375"/>
          </a:xfrm>
        </p:spPr>
        <p:txBody>
          <a:bodyPr>
            <a:normAutofit/>
          </a:bodyPr>
          <a:lstStyle/>
          <a:p>
            <a:pPr marL="0" indent="0">
              <a:buNone/>
            </a:pPr>
            <a:endParaRPr lang="fr-FR" dirty="0"/>
          </a:p>
          <a:p>
            <a:pPr lvl="0"/>
            <a:r>
              <a:rPr lang="fr-FR" sz="1500" b="1" u="sng" dirty="0"/>
              <a:t>Programme « Conseil individuel » </a:t>
            </a:r>
          </a:p>
          <a:p>
            <a:pPr lvl="1"/>
            <a:r>
              <a:rPr lang="fr-FR" sz="1500" dirty="0"/>
              <a:t>Le conseiller numérique de la collectivité sera à disposition des usagers aux horaires d’ouverture du service, c’est le cœur du métiers des conseillers ! </a:t>
            </a:r>
          </a:p>
          <a:p>
            <a:pPr lvl="1"/>
            <a:r>
              <a:rPr lang="fr-FR" sz="1500" dirty="0"/>
              <a:t>Démarrage au 01/07/2023: communication en cours </a:t>
            </a:r>
          </a:p>
          <a:p>
            <a:pPr lvl="1"/>
            <a:endParaRPr lang="fr-FR" sz="1500" dirty="0"/>
          </a:p>
          <a:p>
            <a:pPr lvl="0"/>
            <a:r>
              <a:rPr lang="fr-FR" sz="1500" b="1" dirty="0"/>
              <a:t> </a:t>
            </a:r>
            <a:r>
              <a:rPr lang="fr-FR" sz="1500" b="1" u="sng" dirty="0"/>
              <a:t>« Programme « Libre Access »</a:t>
            </a:r>
          </a:p>
          <a:p>
            <a:pPr lvl="1"/>
            <a:r>
              <a:rPr lang="fr-FR" sz="1500" dirty="0"/>
              <a:t>2 PC en libre accès avec log </a:t>
            </a:r>
            <a:r>
              <a:rPr lang="fr-FR" sz="1500" dirty="0" err="1"/>
              <a:t>access</a:t>
            </a:r>
            <a:r>
              <a:rPr lang="fr-FR" sz="1500" dirty="0"/>
              <a:t> (traçage IP) à l’Espace CNFS</a:t>
            </a:r>
          </a:p>
          <a:p>
            <a:pPr lvl="1"/>
            <a:r>
              <a:rPr lang="fr-FR" sz="1500" dirty="0"/>
              <a:t>Accessibles aux horaires d’ouverture du service ( 10h00/12h00 et 14h00/18h00) du lundi au vendredi. </a:t>
            </a:r>
          </a:p>
          <a:p>
            <a:pPr lvl="1"/>
            <a:r>
              <a:rPr lang="fr-FR" sz="1500" dirty="0"/>
              <a:t>Démarrage au 01/07/2023: communication en cours de réalisation </a:t>
            </a:r>
          </a:p>
          <a:p>
            <a:pPr lvl="0"/>
            <a:endParaRPr lang="fr-FR" b="1" dirty="0"/>
          </a:p>
          <a:p>
            <a:endParaRPr lang="fr-FR" b="1" dirty="0"/>
          </a:p>
          <a:p>
            <a:pPr marL="0" indent="0">
              <a:buNone/>
            </a:pPr>
            <a:endParaRPr lang="fr-FR" b="1" dirty="0"/>
          </a:p>
          <a:p>
            <a:pPr lvl="1"/>
            <a:endParaRPr lang="fr-FR" dirty="0"/>
          </a:p>
        </p:txBody>
      </p:sp>
    </p:spTree>
    <p:extLst>
      <p:ext uri="{BB962C8B-B14F-4D97-AF65-F5344CB8AC3E}">
        <p14:creationId xmlns:p14="http://schemas.microsoft.com/office/powerpoint/2010/main" val="2219758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677334" y="609600"/>
            <a:ext cx="8596668" cy="781050"/>
          </a:xfrm>
        </p:spPr>
        <p:txBody>
          <a:bodyPr>
            <a:normAutofit fontScale="90000"/>
          </a:bodyPr>
          <a:lstStyle/>
          <a:p>
            <a:r>
              <a:rPr lang="fr-FR" dirty="0"/>
              <a:t>11- Communication</a:t>
            </a:r>
            <a:br>
              <a:rPr lang="fr-FR" dirty="0"/>
            </a:br>
            <a:endParaRPr lang="fr-FR"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1285875"/>
            <a:ext cx="8596668" cy="4755487"/>
          </a:xfrm>
        </p:spPr>
        <p:txBody>
          <a:bodyPr>
            <a:normAutofit/>
          </a:bodyPr>
          <a:lstStyle/>
          <a:p>
            <a:pPr marL="0" indent="0">
              <a:buNone/>
            </a:pPr>
            <a:endParaRPr lang="fr-FR" dirty="0"/>
          </a:p>
          <a:p>
            <a:r>
              <a:rPr lang="fr-FR" sz="1500" b="1" u="sng" dirty="0"/>
              <a:t>Communication numérique </a:t>
            </a:r>
          </a:p>
          <a:p>
            <a:pPr lvl="1"/>
            <a:r>
              <a:rPr lang="fr-FR" sz="1500" dirty="0"/>
              <a:t>Site internet communal</a:t>
            </a:r>
          </a:p>
          <a:p>
            <a:pPr lvl="1"/>
            <a:r>
              <a:rPr lang="fr-FR" sz="1500" dirty="0" err="1"/>
              <a:t>Illiwap</a:t>
            </a:r>
            <a:endParaRPr lang="fr-FR" sz="1500" dirty="0"/>
          </a:p>
          <a:p>
            <a:pPr lvl="1"/>
            <a:r>
              <a:rPr lang="fr-FR" sz="1500" dirty="0"/>
              <a:t>Panneau d’entrée de Ville </a:t>
            </a:r>
          </a:p>
          <a:p>
            <a:pPr lvl="1"/>
            <a:r>
              <a:rPr lang="fr-FR" sz="1500" dirty="0"/>
              <a:t>Page Facebook en discussion</a:t>
            </a:r>
          </a:p>
          <a:p>
            <a:endParaRPr lang="fr-FR" sz="1500" b="1" dirty="0"/>
          </a:p>
          <a:p>
            <a:r>
              <a:rPr lang="fr-FR" sz="1500" b="1" u="sng" dirty="0"/>
              <a:t>Communication papier / affichage</a:t>
            </a:r>
          </a:p>
          <a:p>
            <a:pPr lvl="1"/>
            <a:r>
              <a:rPr lang="fr-FR" sz="1500" dirty="0" err="1"/>
              <a:t>Girocom</a:t>
            </a:r>
            <a:r>
              <a:rPr lang="fr-FR" sz="1500" dirty="0"/>
              <a:t> </a:t>
            </a:r>
          </a:p>
          <a:p>
            <a:pPr lvl="1"/>
            <a:r>
              <a:rPr lang="fr-FR" sz="1500" dirty="0"/>
              <a:t>Presse locale</a:t>
            </a:r>
          </a:p>
          <a:p>
            <a:pPr lvl="1"/>
            <a:r>
              <a:rPr lang="fr-FR" sz="1500" dirty="0"/>
              <a:t>Flyers </a:t>
            </a:r>
            <a:endParaRPr lang="fr-FR" sz="1500" b="1" dirty="0"/>
          </a:p>
        </p:txBody>
      </p:sp>
      <p:pic>
        <p:nvPicPr>
          <p:cNvPr id="4" name="Image 3">
            <a:extLst>
              <a:ext uri="{FF2B5EF4-FFF2-40B4-BE49-F238E27FC236}">
                <a16:creationId xmlns:a16="http://schemas.microsoft.com/office/drawing/2014/main" id="{8102B07B-C3E3-47CB-974A-201DEB3E9942}"/>
              </a:ext>
            </a:extLst>
          </p:cNvPr>
          <p:cNvPicPr>
            <a:picLocks noChangeAspect="1"/>
          </p:cNvPicPr>
          <p:nvPr/>
        </p:nvPicPr>
        <p:blipFill rotWithShape="1">
          <a:blip r:embed="rId2"/>
          <a:srcRect l="50000" t="14306" r="22812" b="20000"/>
          <a:stretch/>
        </p:blipFill>
        <p:spPr>
          <a:xfrm>
            <a:off x="5324474" y="1369667"/>
            <a:ext cx="3438525" cy="4673628"/>
          </a:xfrm>
          <a:prstGeom prst="rect">
            <a:avLst/>
          </a:prstGeom>
        </p:spPr>
      </p:pic>
    </p:spTree>
    <p:extLst>
      <p:ext uri="{BB962C8B-B14F-4D97-AF65-F5344CB8AC3E}">
        <p14:creationId xmlns:p14="http://schemas.microsoft.com/office/powerpoint/2010/main" val="3223065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318348" y="130175"/>
            <a:ext cx="8596668" cy="1320800"/>
          </a:xfrm>
        </p:spPr>
        <p:txBody>
          <a:bodyPr>
            <a:normAutofit/>
          </a:bodyPr>
          <a:lstStyle/>
          <a:p>
            <a:r>
              <a:rPr lang="fr-FR" dirty="0"/>
              <a:t>- </a:t>
            </a:r>
            <a:r>
              <a:rPr lang="fr-FR" sz="2800" dirty="0">
                <a:solidFill>
                  <a:schemeClr val="accent1">
                    <a:lumMod val="60000"/>
                    <a:lumOff val="40000"/>
                  </a:schemeClr>
                </a:solidFill>
              </a:rPr>
              <a:t>une communication dynamique </a:t>
            </a:r>
          </a:p>
        </p:txBody>
      </p:sp>
      <p:sp>
        <p:nvSpPr>
          <p:cNvPr id="4" name="Espace réservé du texte 3">
            <a:extLst>
              <a:ext uri="{FF2B5EF4-FFF2-40B4-BE49-F238E27FC236}">
                <a16:creationId xmlns:a16="http://schemas.microsoft.com/office/drawing/2014/main" id="{6C8A566B-1C2E-452B-B310-BC66D072852F}"/>
              </a:ext>
            </a:extLst>
          </p:cNvPr>
          <p:cNvSpPr>
            <a:spLocks noGrp="1"/>
          </p:cNvSpPr>
          <p:nvPr>
            <p:ph type="body" idx="1"/>
          </p:nvPr>
        </p:nvSpPr>
        <p:spPr>
          <a:xfrm>
            <a:off x="1251479" y="472664"/>
            <a:ext cx="4185623" cy="673099"/>
          </a:xfrm>
        </p:spPr>
        <p:txBody>
          <a:bodyPr/>
          <a:lstStyle/>
          <a:p>
            <a:r>
              <a:rPr lang="fr-FR" sz="2000" dirty="0">
                <a:solidFill>
                  <a:srgbClr val="C00000"/>
                </a:solidFill>
              </a:rPr>
              <a:t>Un site internet actualisé</a:t>
            </a:r>
          </a:p>
        </p:txBody>
      </p:sp>
      <p:pic>
        <p:nvPicPr>
          <p:cNvPr id="6" name="Image 5">
            <a:extLst>
              <a:ext uri="{FF2B5EF4-FFF2-40B4-BE49-F238E27FC236}">
                <a16:creationId xmlns:a16="http://schemas.microsoft.com/office/drawing/2014/main" id="{E318CB72-3C42-49EA-B1E6-6F23DB6BE24F}"/>
              </a:ext>
            </a:extLst>
          </p:cNvPr>
          <p:cNvPicPr>
            <a:picLocks noChangeAspect="1"/>
          </p:cNvPicPr>
          <p:nvPr/>
        </p:nvPicPr>
        <p:blipFill rotWithShape="1">
          <a:blip r:embed="rId3"/>
          <a:srcRect l="7632" t="9348" r="57515" b="4722"/>
          <a:stretch/>
        </p:blipFill>
        <p:spPr>
          <a:xfrm>
            <a:off x="1019809" y="1145763"/>
            <a:ext cx="7543221" cy="5712237"/>
          </a:xfrm>
          <a:prstGeom prst="rect">
            <a:avLst/>
          </a:prstGeom>
        </p:spPr>
      </p:pic>
    </p:spTree>
    <p:extLst>
      <p:ext uri="{BB962C8B-B14F-4D97-AF65-F5344CB8AC3E}">
        <p14:creationId xmlns:p14="http://schemas.microsoft.com/office/powerpoint/2010/main" val="3244043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230294" y="15664"/>
            <a:ext cx="8596668" cy="1320800"/>
          </a:xfrm>
        </p:spPr>
        <p:txBody>
          <a:bodyPr>
            <a:normAutofit/>
          </a:bodyPr>
          <a:lstStyle/>
          <a:p>
            <a:r>
              <a:rPr lang="fr-FR" dirty="0"/>
              <a:t>- </a:t>
            </a:r>
            <a:r>
              <a:rPr lang="fr-FR" sz="3200" dirty="0">
                <a:solidFill>
                  <a:schemeClr val="accent1">
                    <a:lumMod val="60000"/>
                    <a:lumOff val="40000"/>
                  </a:schemeClr>
                </a:solidFill>
              </a:rPr>
              <a:t>une communication dynamique </a:t>
            </a:r>
          </a:p>
        </p:txBody>
      </p:sp>
      <p:sp>
        <p:nvSpPr>
          <p:cNvPr id="5" name="Espace réservé du texte 4">
            <a:extLst>
              <a:ext uri="{FF2B5EF4-FFF2-40B4-BE49-F238E27FC236}">
                <a16:creationId xmlns:a16="http://schemas.microsoft.com/office/drawing/2014/main" id="{1B5FE9EE-0753-4A8C-B755-F6A02EDC9D95}"/>
              </a:ext>
            </a:extLst>
          </p:cNvPr>
          <p:cNvSpPr>
            <a:spLocks noGrp="1"/>
          </p:cNvSpPr>
          <p:nvPr>
            <p:ph type="body" sz="quarter" idx="3"/>
          </p:nvPr>
        </p:nvSpPr>
        <p:spPr>
          <a:xfrm>
            <a:off x="1378584" y="579968"/>
            <a:ext cx="5327015" cy="673098"/>
          </a:xfrm>
        </p:spPr>
        <p:txBody>
          <a:bodyPr/>
          <a:lstStyle/>
          <a:p>
            <a:r>
              <a:rPr lang="fr-FR" sz="2000" dirty="0">
                <a:solidFill>
                  <a:srgbClr val="C00000"/>
                </a:solidFill>
              </a:rPr>
              <a:t>Le nombre d’abonnements </a:t>
            </a:r>
            <a:r>
              <a:rPr lang="fr-FR" sz="2000" dirty="0" err="1">
                <a:solidFill>
                  <a:srgbClr val="C00000"/>
                </a:solidFill>
              </a:rPr>
              <a:t>Illiwap</a:t>
            </a:r>
            <a:r>
              <a:rPr lang="fr-FR" sz="2000" dirty="0">
                <a:solidFill>
                  <a:srgbClr val="C00000"/>
                </a:solidFill>
              </a:rPr>
              <a:t> a doublé</a:t>
            </a:r>
          </a:p>
        </p:txBody>
      </p:sp>
      <p:pic>
        <p:nvPicPr>
          <p:cNvPr id="8" name="Image 7">
            <a:extLst>
              <a:ext uri="{FF2B5EF4-FFF2-40B4-BE49-F238E27FC236}">
                <a16:creationId xmlns:a16="http://schemas.microsoft.com/office/drawing/2014/main" id="{A3FB7337-333E-48A3-8085-A67E1299709C}"/>
              </a:ext>
            </a:extLst>
          </p:cNvPr>
          <p:cNvPicPr>
            <a:picLocks noChangeAspect="1"/>
          </p:cNvPicPr>
          <p:nvPr/>
        </p:nvPicPr>
        <p:blipFill rotWithShape="1">
          <a:blip r:embed="rId3"/>
          <a:srcRect l="26298" t="37205" r="57849" b="32457"/>
          <a:stretch/>
        </p:blipFill>
        <p:spPr>
          <a:xfrm>
            <a:off x="2292984" y="2546772"/>
            <a:ext cx="6808389" cy="4158827"/>
          </a:xfrm>
          <a:prstGeom prst="rect">
            <a:avLst/>
          </a:prstGeom>
        </p:spPr>
      </p:pic>
      <p:pic>
        <p:nvPicPr>
          <p:cNvPr id="9" name="Image 8">
            <a:extLst>
              <a:ext uri="{FF2B5EF4-FFF2-40B4-BE49-F238E27FC236}">
                <a16:creationId xmlns:a16="http://schemas.microsoft.com/office/drawing/2014/main" id="{FADC7967-B977-42C3-98DA-B7B111C603AD}"/>
              </a:ext>
            </a:extLst>
          </p:cNvPr>
          <p:cNvPicPr>
            <a:picLocks noChangeAspect="1"/>
          </p:cNvPicPr>
          <p:nvPr/>
        </p:nvPicPr>
        <p:blipFill rotWithShape="1">
          <a:blip r:embed="rId3"/>
          <a:srcRect l="26485" t="14445" r="57734" b="73888"/>
          <a:stretch/>
        </p:blipFill>
        <p:spPr>
          <a:xfrm>
            <a:off x="230293" y="1503569"/>
            <a:ext cx="4836927" cy="1043204"/>
          </a:xfrm>
          <a:prstGeom prst="rect">
            <a:avLst/>
          </a:prstGeom>
        </p:spPr>
      </p:pic>
    </p:spTree>
    <p:extLst>
      <p:ext uri="{BB962C8B-B14F-4D97-AF65-F5344CB8AC3E}">
        <p14:creationId xmlns:p14="http://schemas.microsoft.com/office/powerpoint/2010/main" val="1849735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440268" y="155596"/>
            <a:ext cx="8596668" cy="781050"/>
          </a:xfrm>
        </p:spPr>
        <p:txBody>
          <a:bodyPr>
            <a:normAutofit fontScale="90000"/>
          </a:bodyPr>
          <a:lstStyle/>
          <a:p>
            <a:r>
              <a:rPr lang="fr-FR" dirty="0"/>
              <a:t>- </a:t>
            </a:r>
            <a:r>
              <a:rPr lang="fr-FR" dirty="0">
                <a:solidFill>
                  <a:schemeClr val="accent1">
                    <a:lumMod val="60000"/>
                    <a:lumOff val="40000"/>
                  </a:schemeClr>
                </a:solidFill>
              </a:rPr>
              <a:t>Communication - Frances Services</a:t>
            </a:r>
            <a:br>
              <a:rPr lang="fr-FR" dirty="0"/>
            </a:br>
            <a:endParaRPr lang="fr-FR" dirty="0"/>
          </a:p>
        </p:txBody>
      </p:sp>
      <p:pic>
        <p:nvPicPr>
          <p:cNvPr id="7" name="Image 6">
            <a:extLst>
              <a:ext uri="{FF2B5EF4-FFF2-40B4-BE49-F238E27FC236}">
                <a16:creationId xmlns:a16="http://schemas.microsoft.com/office/drawing/2014/main" id="{FBA040FB-2A93-4446-836E-8C2461C67F90}"/>
              </a:ext>
            </a:extLst>
          </p:cNvPr>
          <p:cNvPicPr>
            <a:picLocks noChangeAspect="1"/>
          </p:cNvPicPr>
          <p:nvPr/>
        </p:nvPicPr>
        <p:blipFill rotWithShape="1">
          <a:blip r:embed="rId2"/>
          <a:srcRect l="4218" t="12778" r="62891" b="3953"/>
          <a:stretch/>
        </p:blipFill>
        <p:spPr>
          <a:xfrm>
            <a:off x="3519634" y="992886"/>
            <a:ext cx="6649137" cy="5642329"/>
          </a:xfrm>
          <a:prstGeom prst="rect">
            <a:avLst/>
          </a:prstGeom>
        </p:spPr>
      </p:pic>
      <p:pic>
        <p:nvPicPr>
          <p:cNvPr id="8" name="Image 7">
            <a:extLst>
              <a:ext uri="{FF2B5EF4-FFF2-40B4-BE49-F238E27FC236}">
                <a16:creationId xmlns:a16="http://schemas.microsoft.com/office/drawing/2014/main" id="{BB962BD8-C11A-4510-B8BA-B5CB08C0E45B}"/>
              </a:ext>
            </a:extLst>
          </p:cNvPr>
          <p:cNvPicPr>
            <a:picLocks noChangeAspect="1"/>
          </p:cNvPicPr>
          <p:nvPr/>
        </p:nvPicPr>
        <p:blipFill rotWithShape="1">
          <a:blip r:embed="rId3"/>
          <a:srcRect l="26485" t="13333" r="62422" b="4445"/>
          <a:stretch/>
        </p:blipFill>
        <p:spPr>
          <a:xfrm>
            <a:off x="361524" y="992886"/>
            <a:ext cx="2706795" cy="5642329"/>
          </a:xfrm>
          <a:prstGeom prst="rect">
            <a:avLst/>
          </a:prstGeom>
        </p:spPr>
      </p:pic>
    </p:spTree>
    <p:extLst>
      <p:ext uri="{BB962C8B-B14F-4D97-AF65-F5344CB8AC3E}">
        <p14:creationId xmlns:p14="http://schemas.microsoft.com/office/powerpoint/2010/main" val="3105136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527223" y="28554"/>
            <a:ext cx="8596668" cy="781050"/>
          </a:xfrm>
        </p:spPr>
        <p:txBody>
          <a:bodyPr>
            <a:normAutofit fontScale="90000"/>
          </a:bodyPr>
          <a:lstStyle/>
          <a:p>
            <a:r>
              <a:rPr lang="fr-FR" dirty="0">
                <a:solidFill>
                  <a:schemeClr val="accent1">
                    <a:lumMod val="60000"/>
                    <a:lumOff val="40000"/>
                  </a:schemeClr>
                </a:solidFill>
              </a:rPr>
              <a:t>- Communication - CNFS </a:t>
            </a:r>
            <a:br>
              <a:rPr lang="fr-FR" dirty="0">
                <a:solidFill>
                  <a:schemeClr val="accent1">
                    <a:lumMod val="60000"/>
                    <a:lumOff val="40000"/>
                  </a:schemeClr>
                </a:solidFill>
              </a:rPr>
            </a:br>
            <a:endParaRPr lang="fr-FR" dirty="0">
              <a:solidFill>
                <a:schemeClr val="accent1">
                  <a:lumMod val="60000"/>
                  <a:lumOff val="40000"/>
                </a:schemeClr>
              </a:solidFill>
            </a:endParaRPr>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1285875"/>
            <a:ext cx="8596668" cy="4755487"/>
          </a:xfrm>
        </p:spPr>
        <p:txBody>
          <a:bodyPr>
            <a:normAutofit/>
          </a:bodyPr>
          <a:lstStyle/>
          <a:p>
            <a:pPr marL="0" indent="0">
              <a:buNone/>
            </a:pPr>
            <a:endParaRPr lang="fr-FR" dirty="0"/>
          </a:p>
          <a:p>
            <a:pPr marL="457200" lvl="1" indent="0">
              <a:buNone/>
            </a:pPr>
            <a:endParaRPr lang="fr-FR" b="1" dirty="0"/>
          </a:p>
        </p:txBody>
      </p:sp>
      <p:pic>
        <p:nvPicPr>
          <p:cNvPr id="6" name="Image 5">
            <a:extLst>
              <a:ext uri="{FF2B5EF4-FFF2-40B4-BE49-F238E27FC236}">
                <a16:creationId xmlns:a16="http://schemas.microsoft.com/office/drawing/2014/main" id="{B66AA62A-F61A-45F6-98F0-598C18CDB508}"/>
              </a:ext>
            </a:extLst>
          </p:cNvPr>
          <p:cNvPicPr>
            <a:picLocks noChangeAspect="1"/>
          </p:cNvPicPr>
          <p:nvPr/>
        </p:nvPicPr>
        <p:blipFill rotWithShape="1">
          <a:blip r:embed="rId2"/>
          <a:srcRect l="12520" t="13351" r="71188" b="6122"/>
          <a:stretch/>
        </p:blipFill>
        <p:spPr>
          <a:xfrm>
            <a:off x="6686759" y="1933528"/>
            <a:ext cx="3385188" cy="4924472"/>
          </a:xfrm>
          <a:prstGeom prst="rect">
            <a:avLst/>
          </a:prstGeom>
        </p:spPr>
      </p:pic>
      <p:pic>
        <p:nvPicPr>
          <p:cNvPr id="7" name="Image 6">
            <a:extLst>
              <a:ext uri="{FF2B5EF4-FFF2-40B4-BE49-F238E27FC236}">
                <a16:creationId xmlns:a16="http://schemas.microsoft.com/office/drawing/2014/main" id="{7005013F-27CD-45A4-B9A6-FC16E2C04EDA}"/>
              </a:ext>
            </a:extLst>
          </p:cNvPr>
          <p:cNvPicPr>
            <a:picLocks noChangeAspect="1"/>
          </p:cNvPicPr>
          <p:nvPr/>
        </p:nvPicPr>
        <p:blipFill>
          <a:blip r:embed="rId3"/>
          <a:stretch>
            <a:fillRect/>
          </a:stretch>
        </p:blipFill>
        <p:spPr>
          <a:xfrm>
            <a:off x="3303342" y="1383037"/>
            <a:ext cx="3313168" cy="4658325"/>
          </a:xfrm>
          <a:prstGeom prst="rect">
            <a:avLst/>
          </a:prstGeom>
        </p:spPr>
      </p:pic>
      <p:pic>
        <p:nvPicPr>
          <p:cNvPr id="8" name="Image 7">
            <a:extLst>
              <a:ext uri="{FF2B5EF4-FFF2-40B4-BE49-F238E27FC236}">
                <a16:creationId xmlns:a16="http://schemas.microsoft.com/office/drawing/2014/main" id="{C01A6BEA-433B-4B03-9D58-AC17AE89A543}"/>
              </a:ext>
            </a:extLst>
          </p:cNvPr>
          <p:cNvPicPr>
            <a:picLocks noChangeAspect="1"/>
          </p:cNvPicPr>
          <p:nvPr/>
        </p:nvPicPr>
        <p:blipFill rotWithShape="1">
          <a:blip r:embed="rId4"/>
          <a:srcRect l="12578" t="12500" r="71264" b="4722"/>
          <a:stretch/>
        </p:blipFill>
        <p:spPr>
          <a:xfrm>
            <a:off x="0" y="715038"/>
            <a:ext cx="3233093" cy="4658325"/>
          </a:xfrm>
          <a:prstGeom prst="rect">
            <a:avLst/>
          </a:prstGeom>
        </p:spPr>
      </p:pic>
    </p:spTree>
    <p:extLst>
      <p:ext uri="{BB962C8B-B14F-4D97-AF65-F5344CB8AC3E}">
        <p14:creationId xmlns:p14="http://schemas.microsoft.com/office/powerpoint/2010/main" val="2044821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480907" y="221615"/>
            <a:ext cx="8596668" cy="781050"/>
          </a:xfrm>
        </p:spPr>
        <p:txBody>
          <a:bodyPr>
            <a:normAutofit fontScale="90000"/>
          </a:bodyPr>
          <a:lstStyle/>
          <a:p>
            <a:r>
              <a:rPr lang="fr-FR" dirty="0"/>
              <a:t>12- Les chiffres 2022 – France Services  </a:t>
            </a:r>
            <a:br>
              <a:rPr lang="fr-FR" dirty="0"/>
            </a:br>
            <a:endParaRPr lang="fr-FR"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765388" y="1321435"/>
            <a:ext cx="8596668" cy="5314950"/>
          </a:xfrm>
        </p:spPr>
        <p:txBody>
          <a:bodyPr>
            <a:normAutofit/>
          </a:bodyPr>
          <a:lstStyle/>
          <a:p>
            <a:pPr marL="0" indent="0">
              <a:buNone/>
            </a:pPr>
            <a:endParaRPr lang="fr-FR" dirty="0"/>
          </a:p>
          <a:p>
            <a:r>
              <a:rPr lang="fr-FR" sz="1500" b="1" dirty="0"/>
              <a:t>854 </a:t>
            </a:r>
            <a:r>
              <a:rPr lang="fr-FR" sz="1500" dirty="0"/>
              <a:t>accompagnements réalisés en 2022 = 23 /semaine</a:t>
            </a:r>
          </a:p>
          <a:p>
            <a:r>
              <a:rPr lang="fr-FR" sz="1500" dirty="0"/>
              <a:t>Taux de </a:t>
            </a:r>
            <a:r>
              <a:rPr lang="fr-FR" sz="1500" b="1" dirty="0"/>
              <a:t>finalisation </a:t>
            </a:r>
          </a:p>
          <a:p>
            <a:endParaRPr lang="fr-FR" sz="1500" b="1" dirty="0"/>
          </a:p>
          <a:p>
            <a:pPr marL="0" indent="0">
              <a:buNone/>
            </a:pPr>
            <a:endParaRPr lang="fr-FR" sz="1500" b="1" dirty="0"/>
          </a:p>
          <a:p>
            <a:r>
              <a:rPr lang="fr-FR" sz="1500" b="1" dirty="0"/>
              <a:t>Durée des accompagnements</a:t>
            </a:r>
          </a:p>
          <a:p>
            <a:endParaRPr lang="fr-FR" sz="1500" b="1" dirty="0"/>
          </a:p>
          <a:p>
            <a:pPr marL="0" indent="0">
              <a:buNone/>
            </a:pPr>
            <a:endParaRPr lang="fr-FR" sz="1500" b="1" dirty="0"/>
          </a:p>
          <a:p>
            <a:r>
              <a:rPr lang="fr-FR" sz="1500" b="1" dirty="0"/>
              <a:t>Analyse des moyens de traitement des accompagnements</a:t>
            </a:r>
          </a:p>
          <a:p>
            <a:endParaRPr lang="fr-FR" sz="1500" b="1" dirty="0"/>
          </a:p>
          <a:p>
            <a:endParaRPr lang="fr-FR" sz="1500" b="1" dirty="0"/>
          </a:p>
          <a:p>
            <a:r>
              <a:rPr lang="fr-FR" sz="1500" b="1" dirty="0"/>
              <a:t> 89 </a:t>
            </a:r>
            <a:r>
              <a:rPr lang="fr-FR" sz="1500" dirty="0"/>
              <a:t>utilisations des postes en libre accès </a:t>
            </a:r>
          </a:p>
          <a:p>
            <a:pPr marL="0" indent="0">
              <a:buNone/>
            </a:pPr>
            <a:endParaRPr lang="fr-FR" b="1" dirty="0"/>
          </a:p>
          <a:p>
            <a:endParaRPr lang="fr-FR" dirty="0"/>
          </a:p>
        </p:txBody>
      </p:sp>
      <p:graphicFrame>
        <p:nvGraphicFramePr>
          <p:cNvPr id="4" name="Tableau 3">
            <a:extLst>
              <a:ext uri="{FF2B5EF4-FFF2-40B4-BE49-F238E27FC236}">
                <a16:creationId xmlns:a16="http://schemas.microsoft.com/office/drawing/2014/main" id="{96E63436-42B7-4450-AFF8-227D793D3F49}"/>
              </a:ext>
            </a:extLst>
          </p:cNvPr>
          <p:cNvGraphicFramePr>
            <a:graphicFrameLocks noGrp="1"/>
          </p:cNvGraphicFramePr>
          <p:nvPr>
            <p:extLst>
              <p:ext uri="{D42A27DB-BD31-4B8C-83A1-F6EECF244321}">
                <p14:modId xmlns:p14="http://schemas.microsoft.com/office/powerpoint/2010/main" val="137464613"/>
              </p:ext>
            </p:extLst>
          </p:nvPr>
        </p:nvGraphicFramePr>
        <p:xfrm>
          <a:off x="1082676" y="2390132"/>
          <a:ext cx="8083552" cy="798873"/>
        </p:xfrm>
        <a:graphic>
          <a:graphicData uri="http://schemas.openxmlformats.org/drawingml/2006/table">
            <a:tbl>
              <a:tblPr firstRow="1" bandRow="1">
                <a:tableStyleId>{5C22544A-7EE6-4342-B048-85BDC9FD1C3A}</a:tableStyleId>
              </a:tblPr>
              <a:tblGrid>
                <a:gridCol w="2020888">
                  <a:extLst>
                    <a:ext uri="{9D8B030D-6E8A-4147-A177-3AD203B41FA5}">
                      <a16:colId xmlns:a16="http://schemas.microsoft.com/office/drawing/2014/main" val="1763665796"/>
                    </a:ext>
                  </a:extLst>
                </a:gridCol>
                <a:gridCol w="2020888">
                  <a:extLst>
                    <a:ext uri="{9D8B030D-6E8A-4147-A177-3AD203B41FA5}">
                      <a16:colId xmlns:a16="http://schemas.microsoft.com/office/drawing/2014/main" val="4096346007"/>
                    </a:ext>
                  </a:extLst>
                </a:gridCol>
                <a:gridCol w="2020888">
                  <a:extLst>
                    <a:ext uri="{9D8B030D-6E8A-4147-A177-3AD203B41FA5}">
                      <a16:colId xmlns:a16="http://schemas.microsoft.com/office/drawing/2014/main" val="3644262424"/>
                    </a:ext>
                  </a:extLst>
                </a:gridCol>
                <a:gridCol w="2020888">
                  <a:extLst>
                    <a:ext uri="{9D8B030D-6E8A-4147-A177-3AD203B41FA5}">
                      <a16:colId xmlns:a16="http://schemas.microsoft.com/office/drawing/2014/main" val="4267577707"/>
                    </a:ext>
                  </a:extLst>
                </a:gridCol>
              </a:tblGrid>
              <a:tr h="400008">
                <a:tc>
                  <a:txBody>
                    <a:bodyPr/>
                    <a:lstStyle/>
                    <a:p>
                      <a:r>
                        <a:rPr lang="fr-FR" sz="1200" dirty="0"/>
                        <a:t>Solution immédiate </a:t>
                      </a:r>
                    </a:p>
                  </a:txBody>
                  <a:tcPr/>
                </a:tc>
                <a:tc>
                  <a:txBody>
                    <a:bodyPr/>
                    <a:lstStyle/>
                    <a:p>
                      <a:r>
                        <a:rPr lang="fr-FR" sz="1200" dirty="0"/>
                        <a:t>Solution avec démarche en autonomie </a:t>
                      </a:r>
                    </a:p>
                  </a:txBody>
                  <a:tcPr/>
                </a:tc>
                <a:tc>
                  <a:txBody>
                    <a:bodyPr/>
                    <a:lstStyle/>
                    <a:p>
                      <a:r>
                        <a:rPr lang="fr-FR" sz="1200" dirty="0"/>
                        <a:t>L’usager doit revenir </a:t>
                      </a:r>
                    </a:p>
                  </a:txBody>
                  <a:tcPr/>
                </a:tc>
                <a:tc>
                  <a:txBody>
                    <a:bodyPr/>
                    <a:lstStyle/>
                    <a:p>
                      <a:r>
                        <a:rPr lang="fr-FR" sz="1200" dirty="0"/>
                        <a:t>Non ou réorientation</a:t>
                      </a:r>
                    </a:p>
                  </a:txBody>
                  <a:tcPr/>
                </a:tc>
                <a:extLst>
                  <a:ext uri="{0D108BD9-81ED-4DB2-BD59-A6C34878D82A}">
                    <a16:rowId xmlns:a16="http://schemas.microsoft.com/office/drawing/2014/main" val="651824399"/>
                  </a:ext>
                </a:extLst>
              </a:tr>
              <a:tr h="341673">
                <a:tc>
                  <a:txBody>
                    <a:bodyPr/>
                    <a:lstStyle/>
                    <a:p>
                      <a:r>
                        <a:rPr lang="fr-FR" sz="1200" b="1" dirty="0"/>
                        <a:t>41%</a:t>
                      </a:r>
                    </a:p>
                  </a:txBody>
                  <a:tcPr/>
                </a:tc>
                <a:tc>
                  <a:txBody>
                    <a:bodyPr/>
                    <a:lstStyle/>
                    <a:p>
                      <a:r>
                        <a:rPr lang="fr-FR" sz="1200" dirty="0"/>
                        <a:t>32.5%</a:t>
                      </a:r>
                    </a:p>
                  </a:txBody>
                  <a:tcPr/>
                </a:tc>
                <a:tc>
                  <a:txBody>
                    <a:bodyPr/>
                    <a:lstStyle/>
                    <a:p>
                      <a:r>
                        <a:rPr lang="fr-FR" sz="1200" dirty="0"/>
                        <a:t>15%</a:t>
                      </a:r>
                    </a:p>
                  </a:txBody>
                  <a:tcPr/>
                </a:tc>
                <a:tc>
                  <a:txBody>
                    <a:bodyPr/>
                    <a:lstStyle/>
                    <a:p>
                      <a:r>
                        <a:rPr lang="fr-FR" sz="1200" dirty="0"/>
                        <a:t>11.5%</a:t>
                      </a:r>
                    </a:p>
                  </a:txBody>
                  <a:tcPr/>
                </a:tc>
                <a:extLst>
                  <a:ext uri="{0D108BD9-81ED-4DB2-BD59-A6C34878D82A}">
                    <a16:rowId xmlns:a16="http://schemas.microsoft.com/office/drawing/2014/main" val="1438104780"/>
                  </a:ext>
                </a:extLst>
              </a:tr>
            </a:tbl>
          </a:graphicData>
        </a:graphic>
      </p:graphicFrame>
      <p:graphicFrame>
        <p:nvGraphicFramePr>
          <p:cNvPr id="5" name="Tableau 4">
            <a:extLst>
              <a:ext uri="{FF2B5EF4-FFF2-40B4-BE49-F238E27FC236}">
                <a16:creationId xmlns:a16="http://schemas.microsoft.com/office/drawing/2014/main" id="{811FDD04-3ED4-4BCA-BF38-35F1FBEB5454}"/>
              </a:ext>
            </a:extLst>
          </p:cNvPr>
          <p:cNvGraphicFramePr>
            <a:graphicFrameLocks noGrp="1"/>
          </p:cNvGraphicFramePr>
          <p:nvPr>
            <p:extLst>
              <p:ext uri="{D42A27DB-BD31-4B8C-83A1-F6EECF244321}">
                <p14:modId xmlns:p14="http://schemas.microsoft.com/office/powerpoint/2010/main" val="3759925443"/>
              </p:ext>
            </p:extLst>
          </p:nvPr>
        </p:nvGraphicFramePr>
        <p:xfrm>
          <a:off x="1082676" y="3430905"/>
          <a:ext cx="8128000" cy="7416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24030122"/>
                    </a:ext>
                  </a:extLst>
                </a:gridCol>
                <a:gridCol w="2032000">
                  <a:extLst>
                    <a:ext uri="{9D8B030D-6E8A-4147-A177-3AD203B41FA5}">
                      <a16:colId xmlns:a16="http://schemas.microsoft.com/office/drawing/2014/main" val="421317481"/>
                    </a:ext>
                  </a:extLst>
                </a:gridCol>
                <a:gridCol w="2032000">
                  <a:extLst>
                    <a:ext uri="{9D8B030D-6E8A-4147-A177-3AD203B41FA5}">
                      <a16:colId xmlns:a16="http://schemas.microsoft.com/office/drawing/2014/main" val="543510814"/>
                    </a:ext>
                  </a:extLst>
                </a:gridCol>
                <a:gridCol w="2032000">
                  <a:extLst>
                    <a:ext uri="{9D8B030D-6E8A-4147-A177-3AD203B41FA5}">
                      <a16:colId xmlns:a16="http://schemas.microsoft.com/office/drawing/2014/main" val="3404713125"/>
                    </a:ext>
                  </a:extLst>
                </a:gridCol>
              </a:tblGrid>
              <a:tr h="370840">
                <a:tc>
                  <a:txBody>
                    <a:bodyPr/>
                    <a:lstStyle/>
                    <a:p>
                      <a:r>
                        <a:rPr lang="fr-FR" sz="1200" dirty="0"/>
                        <a:t>Moins de 20 min </a:t>
                      </a:r>
                    </a:p>
                  </a:txBody>
                  <a:tcPr/>
                </a:tc>
                <a:tc>
                  <a:txBody>
                    <a:bodyPr/>
                    <a:lstStyle/>
                    <a:p>
                      <a:r>
                        <a:rPr lang="fr-FR" sz="1200" dirty="0"/>
                        <a:t>20 à 40 min</a:t>
                      </a:r>
                    </a:p>
                  </a:txBody>
                  <a:tcPr/>
                </a:tc>
                <a:tc>
                  <a:txBody>
                    <a:bodyPr/>
                    <a:lstStyle/>
                    <a:p>
                      <a:r>
                        <a:rPr lang="fr-FR" sz="1200" dirty="0"/>
                        <a:t>40 min à 1h</a:t>
                      </a:r>
                    </a:p>
                  </a:txBody>
                  <a:tcPr/>
                </a:tc>
                <a:tc>
                  <a:txBody>
                    <a:bodyPr/>
                    <a:lstStyle/>
                    <a:p>
                      <a:r>
                        <a:rPr lang="fr-FR" sz="1200" dirty="0"/>
                        <a:t>Plus d’1h</a:t>
                      </a:r>
                    </a:p>
                  </a:txBody>
                  <a:tcPr/>
                </a:tc>
                <a:extLst>
                  <a:ext uri="{0D108BD9-81ED-4DB2-BD59-A6C34878D82A}">
                    <a16:rowId xmlns:a16="http://schemas.microsoft.com/office/drawing/2014/main" val="2943651231"/>
                  </a:ext>
                </a:extLst>
              </a:tr>
              <a:tr h="370840">
                <a:tc>
                  <a:txBody>
                    <a:bodyPr/>
                    <a:lstStyle/>
                    <a:p>
                      <a:r>
                        <a:rPr lang="fr-FR" sz="1200" b="1" dirty="0"/>
                        <a:t>33%</a:t>
                      </a:r>
                    </a:p>
                  </a:txBody>
                  <a:tcPr/>
                </a:tc>
                <a:tc>
                  <a:txBody>
                    <a:bodyPr/>
                    <a:lstStyle/>
                    <a:p>
                      <a:r>
                        <a:rPr lang="fr-FR" sz="1200" dirty="0"/>
                        <a:t>31%</a:t>
                      </a:r>
                    </a:p>
                  </a:txBody>
                  <a:tcPr/>
                </a:tc>
                <a:tc>
                  <a:txBody>
                    <a:bodyPr/>
                    <a:lstStyle/>
                    <a:p>
                      <a:r>
                        <a:rPr lang="fr-FR" sz="1200" dirty="0"/>
                        <a:t>18%</a:t>
                      </a:r>
                    </a:p>
                  </a:txBody>
                  <a:tcPr/>
                </a:tc>
                <a:tc>
                  <a:txBody>
                    <a:bodyPr/>
                    <a:lstStyle/>
                    <a:p>
                      <a:r>
                        <a:rPr lang="fr-FR" sz="1200" dirty="0"/>
                        <a:t>18%</a:t>
                      </a:r>
                    </a:p>
                  </a:txBody>
                  <a:tcPr/>
                </a:tc>
                <a:extLst>
                  <a:ext uri="{0D108BD9-81ED-4DB2-BD59-A6C34878D82A}">
                    <a16:rowId xmlns:a16="http://schemas.microsoft.com/office/drawing/2014/main" val="973259209"/>
                  </a:ext>
                </a:extLst>
              </a:tr>
            </a:tbl>
          </a:graphicData>
        </a:graphic>
      </p:graphicFrame>
      <p:graphicFrame>
        <p:nvGraphicFramePr>
          <p:cNvPr id="6" name="Tableau 5">
            <a:extLst>
              <a:ext uri="{FF2B5EF4-FFF2-40B4-BE49-F238E27FC236}">
                <a16:creationId xmlns:a16="http://schemas.microsoft.com/office/drawing/2014/main" id="{A68D12F5-C6D0-4E0A-B9EE-567534567BC1}"/>
              </a:ext>
            </a:extLst>
          </p:cNvPr>
          <p:cNvGraphicFramePr>
            <a:graphicFrameLocks noGrp="1"/>
          </p:cNvGraphicFramePr>
          <p:nvPr>
            <p:extLst>
              <p:ext uri="{D42A27DB-BD31-4B8C-83A1-F6EECF244321}">
                <p14:modId xmlns:p14="http://schemas.microsoft.com/office/powerpoint/2010/main" val="4074424605"/>
              </p:ext>
            </p:extLst>
          </p:nvPr>
        </p:nvGraphicFramePr>
        <p:xfrm>
          <a:off x="1060452" y="4487580"/>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371361873"/>
                    </a:ext>
                  </a:extLst>
                </a:gridCol>
                <a:gridCol w="2709333">
                  <a:extLst>
                    <a:ext uri="{9D8B030D-6E8A-4147-A177-3AD203B41FA5}">
                      <a16:colId xmlns:a16="http://schemas.microsoft.com/office/drawing/2014/main" val="4068141478"/>
                    </a:ext>
                  </a:extLst>
                </a:gridCol>
                <a:gridCol w="2709333">
                  <a:extLst>
                    <a:ext uri="{9D8B030D-6E8A-4147-A177-3AD203B41FA5}">
                      <a16:colId xmlns:a16="http://schemas.microsoft.com/office/drawing/2014/main" val="3934064196"/>
                    </a:ext>
                  </a:extLst>
                </a:gridCol>
              </a:tblGrid>
              <a:tr h="370840">
                <a:tc>
                  <a:txBody>
                    <a:bodyPr/>
                    <a:lstStyle/>
                    <a:p>
                      <a:r>
                        <a:rPr lang="fr-FR" sz="1200" dirty="0"/>
                        <a:t>Par téléphone </a:t>
                      </a:r>
                    </a:p>
                  </a:txBody>
                  <a:tcPr/>
                </a:tc>
                <a:tc>
                  <a:txBody>
                    <a:bodyPr/>
                    <a:lstStyle/>
                    <a:p>
                      <a:r>
                        <a:rPr lang="fr-FR" sz="1200" dirty="0"/>
                        <a:t>Présentiel spontané </a:t>
                      </a:r>
                    </a:p>
                  </a:txBody>
                  <a:tcPr/>
                </a:tc>
                <a:tc>
                  <a:txBody>
                    <a:bodyPr/>
                    <a:lstStyle/>
                    <a:p>
                      <a:r>
                        <a:rPr lang="fr-FR" sz="1200" dirty="0"/>
                        <a:t>Présentiel RDV</a:t>
                      </a:r>
                    </a:p>
                  </a:txBody>
                  <a:tcPr/>
                </a:tc>
                <a:extLst>
                  <a:ext uri="{0D108BD9-81ED-4DB2-BD59-A6C34878D82A}">
                    <a16:rowId xmlns:a16="http://schemas.microsoft.com/office/drawing/2014/main" val="2535241914"/>
                  </a:ext>
                </a:extLst>
              </a:tr>
              <a:tr h="370840">
                <a:tc>
                  <a:txBody>
                    <a:bodyPr/>
                    <a:lstStyle/>
                    <a:p>
                      <a:r>
                        <a:rPr lang="fr-FR" sz="1200" dirty="0"/>
                        <a:t>5% </a:t>
                      </a:r>
                    </a:p>
                  </a:txBody>
                  <a:tcPr/>
                </a:tc>
                <a:tc>
                  <a:txBody>
                    <a:bodyPr/>
                    <a:lstStyle/>
                    <a:p>
                      <a:r>
                        <a:rPr lang="fr-FR" sz="1200" b="1" dirty="0"/>
                        <a:t>60%</a:t>
                      </a:r>
                    </a:p>
                  </a:txBody>
                  <a:tcPr/>
                </a:tc>
                <a:tc>
                  <a:txBody>
                    <a:bodyPr/>
                    <a:lstStyle/>
                    <a:p>
                      <a:r>
                        <a:rPr lang="fr-FR" sz="1200" dirty="0"/>
                        <a:t>35%</a:t>
                      </a:r>
                    </a:p>
                  </a:txBody>
                  <a:tcPr/>
                </a:tc>
                <a:extLst>
                  <a:ext uri="{0D108BD9-81ED-4DB2-BD59-A6C34878D82A}">
                    <a16:rowId xmlns:a16="http://schemas.microsoft.com/office/drawing/2014/main" val="680783734"/>
                  </a:ext>
                </a:extLst>
              </a:tr>
            </a:tbl>
          </a:graphicData>
        </a:graphic>
      </p:graphicFrame>
    </p:spTree>
    <p:extLst>
      <p:ext uri="{BB962C8B-B14F-4D97-AF65-F5344CB8AC3E}">
        <p14:creationId xmlns:p14="http://schemas.microsoft.com/office/powerpoint/2010/main" val="4263380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623147" y="196426"/>
            <a:ext cx="8596668" cy="781050"/>
          </a:xfrm>
        </p:spPr>
        <p:txBody>
          <a:bodyPr>
            <a:normAutofit fontScale="90000"/>
          </a:bodyPr>
          <a:lstStyle/>
          <a:p>
            <a:r>
              <a:rPr lang="fr-FR" dirty="0">
                <a:solidFill>
                  <a:schemeClr val="accent1">
                    <a:lumMod val="60000"/>
                    <a:lumOff val="40000"/>
                  </a:schemeClr>
                </a:solidFill>
              </a:rPr>
              <a:t>- les Chiffres 2022 - France Services </a:t>
            </a:r>
            <a:br>
              <a:rPr lang="fr-FR" dirty="0">
                <a:solidFill>
                  <a:schemeClr val="accent1">
                    <a:lumMod val="60000"/>
                    <a:lumOff val="40000"/>
                  </a:schemeClr>
                </a:solidFill>
              </a:rPr>
            </a:br>
            <a:endParaRPr lang="fr-FR" dirty="0">
              <a:solidFill>
                <a:schemeClr val="accent1">
                  <a:lumMod val="60000"/>
                  <a:lumOff val="40000"/>
                </a:schemeClr>
              </a:solidFill>
            </a:endParaRPr>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84107" y="829945"/>
            <a:ext cx="8596668" cy="5743575"/>
          </a:xfrm>
        </p:spPr>
        <p:txBody>
          <a:bodyPr>
            <a:normAutofit fontScale="85000" lnSpcReduction="20000"/>
          </a:bodyPr>
          <a:lstStyle/>
          <a:p>
            <a:pPr marL="0" indent="0">
              <a:buNone/>
            </a:pPr>
            <a:endParaRPr lang="fr-FR" b="1" dirty="0"/>
          </a:p>
          <a:p>
            <a:r>
              <a:rPr lang="fr-FR" b="1" u="sng" dirty="0"/>
              <a:t>Le Top 5 des demandes traitées</a:t>
            </a:r>
          </a:p>
          <a:p>
            <a:pPr lvl="1"/>
            <a:r>
              <a:rPr lang="fr-FR" sz="1400" dirty="0"/>
              <a:t>232  CNAV ou CARSAT</a:t>
            </a:r>
          </a:p>
          <a:p>
            <a:pPr lvl="1"/>
            <a:r>
              <a:rPr lang="fr-FR" sz="1400" dirty="0"/>
              <a:t>203 Pré-demandes (ANTS)</a:t>
            </a:r>
          </a:p>
          <a:p>
            <a:pPr lvl="1"/>
            <a:r>
              <a:rPr lang="fr-FR" sz="1400" dirty="0"/>
              <a:t>107 </a:t>
            </a:r>
            <a:r>
              <a:rPr lang="fr-FR" sz="1400" dirty="0" err="1"/>
              <a:t>Immatriculat</a:t>
            </a:r>
            <a:r>
              <a:rPr lang="fr-FR" sz="1400" dirty="0"/>
              <a:t>° ( ANTS)  </a:t>
            </a:r>
          </a:p>
          <a:p>
            <a:pPr lvl="1"/>
            <a:r>
              <a:rPr lang="fr-FR" sz="1400" dirty="0"/>
              <a:t>95 demandes Logement, Energie, Mobilité</a:t>
            </a:r>
          </a:p>
          <a:p>
            <a:pPr lvl="1"/>
            <a:r>
              <a:rPr lang="fr-FR" sz="1400" dirty="0"/>
              <a:t>91 DDFIP</a:t>
            </a:r>
          </a:p>
          <a:p>
            <a:pPr marL="457200" lvl="1" indent="0">
              <a:buNone/>
            </a:pPr>
            <a:endParaRPr lang="fr-FR" b="1" dirty="0"/>
          </a:p>
          <a:p>
            <a:r>
              <a:rPr lang="fr-FR" b="1" u="sng" dirty="0"/>
              <a:t>Profil des demandeurs</a:t>
            </a:r>
          </a:p>
          <a:p>
            <a:pPr lvl="1"/>
            <a:r>
              <a:rPr lang="fr-FR" sz="1800" b="1" dirty="0"/>
              <a:t>Résidence</a:t>
            </a:r>
          </a:p>
          <a:p>
            <a:pPr lvl="2"/>
            <a:r>
              <a:rPr lang="fr-FR" b="1" dirty="0"/>
              <a:t>60% Giromagny</a:t>
            </a:r>
            <a:r>
              <a:rPr lang="fr-FR" dirty="0"/>
              <a:t>, 25% Belfort- Valdoie - Etueffont  - 15% petites communes proches</a:t>
            </a:r>
          </a:p>
          <a:p>
            <a:pPr lvl="1"/>
            <a:r>
              <a:rPr lang="fr-FR" sz="1800" dirty="0"/>
              <a:t>Niveau d’autonomie</a:t>
            </a:r>
          </a:p>
          <a:p>
            <a:pPr lvl="2"/>
            <a:r>
              <a:rPr lang="fr-FR" dirty="0"/>
              <a:t>27 usagers ont réalisé la démarche en totale autonomie, </a:t>
            </a:r>
          </a:p>
          <a:p>
            <a:pPr lvl="2"/>
            <a:r>
              <a:rPr lang="fr-FR" b="1" dirty="0"/>
              <a:t>780 </a:t>
            </a:r>
            <a:r>
              <a:rPr lang="fr-FR" dirty="0"/>
              <a:t>personnes ont bénéficié d’un accompagnement tota</a:t>
            </a:r>
            <a:r>
              <a:rPr lang="fr-FR" sz="1600" dirty="0"/>
              <a:t>l</a:t>
            </a:r>
          </a:p>
          <a:p>
            <a:pPr lvl="1"/>
            <a:r>
              <a:rPr lang="fr-FR" sz="1800" dirty="0"/>
              <a:t>Age</a:t>
            </a:r>
          </a:p>
          <a:p>
            <a:pPr lvl="2"/>
            <a:r>
              <a:rPr lang="fr-FR" b="1" dirty="0"/>
              <a:t>31%  +62 ans, 27% entre 55/65 ans</a:t>
            </a:r>
            <a:r>
              <a:rPr lang="fr-FR" dirty="0"/>
              <a:t>, </a:t>
            </a:r>
          </a:p>
          <a:p>
            <a:pPr lvl="2"/>
            <a:r>
              <a:rPr lang="fr-FR" dirty="0"/>
              <a:t>14% entre 45/55 ans, 20% entre 27/45 ans </a:t>
            </a:r>
          </a:p>
          <a:p>
            <a:pPr lvl="1"/>
            <a:r>
              <a:rPr lang="fr-FR" sz="1800" dirty="0"/>
              <a:t>Sexe</a:t>
            </a:r>
          </a:p>
          <a:p>
            <a:pPr lvl="2"/>
            <a:r>
              <a:rPr lang="fr-FR" dirty="0"/>
              <a:t>55% femmes c/ 45% hommes </a:t>
            </a:r>
          </a:p>
          <a:p>
            <a:pPr lvl="2"/>
            <a:r>
              <a:rPr lang="fr-FR" dirty="0"/>
              <a:t>Chez les plus de 62 ans:  2/3 femmes c/ 1/3 hommes</a:t>
            </a:r>
          </a:p>
          <a:p>
            <a:pPr lvl="1"/>
            <a:endParaRPr lang="fr-FR" dirty="0"/>
          </a:p>
          <a:p>
            <a:endParaRPr lang="fr-FR" b="1" dirty="0"/>
          </a:p>
          <a:p>
            <a:endParaRPr lang="fr-FR" dirty="0"/>
          </a:p>
        </p:txBody>
      </p:sp>
    </p:spTree>
    <p:extLst>
      <p:ext uri="{BB962C8B-B14F-4D97-AF65-F5344CB8AC3E}">
        <p14:creationId xmlns:p14="http://schemas.microsoft.com/office/powerpoint/2010/main" val="243047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677334" y="609600"/>
            <a:ext cx="8596668" cy="781050"/>
          </a:xfrm>
        </p:spPr>
        <p:txBody>
          <a:bodyPr>
            <a:normAutofit fontScale="90000"/>
          </a:bodyPr>
          <a:lstStyle/>
          <a:p>
            <a:r>
              <a:rPr lang="fr-FR" dirty="0"/>
              <a:t>1- France Services Giromagny 2022</a:t>
            </a:r>
            <a:br>
              <a:rPr lang="fr-FR" dirty="0"/>
            </a:br>
            <a:endParaRPr lang="fr-FR"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1457325"/>
            <a:ext cx="8596668" cy="4584037"/>
          </a:xfrm>
        </p:spPr>
        <p:txBody>
          <a:bodyPr>
            <a:normAutofit lnSpcReduction="10000"/>
          </a:bodyPr>
          <a:lstStyle/>
          <a:p>
            <a:r>
              <a:rPr lang="fr-FR" sz="1500" b="1" u="sng" dirty="0"/>
              <a:t>2 avenue Jean MOULIN 90200 GIROMAGNY </a:t>
            </a:r>
          </a:p>
          <a:p>
            <a:pPr lvl="1"/>
            <a:r>
              <a:rPr lang="fr-FR" sz="1500" dirty="0"/>
              <a:t>Dans les Locaux de l’ESD</a:t>
            </a:r>
          </a:p>
          <a:p>
            <a:pPr lvl="1"/>
            <a:r>
              <a:rPr lang="fr-FR" sz="1500" dirty="0"/>
              <a:t>Située à 5 min à pied du centre ville </a:t>
            </a:r>
          </a:p>
          <a:p>
            <a:pPr lvl="1"/>
            <a:r>
              <a:rPr lang="fr-FR" sz="1500" dirty="0"/>
              <a:t>Située en bordure du Quartier des Vosges </a:t>
            </a:r>
          </a:p>
          <a:p>
            <a:endParaRPr lang="fr-FR" sz="1500" dirty="0"/>
          </a:p>
          <a:p>
            <a:r>
              <a:rPr lang="pt-BR" sz="1500" b="1" u="sng" dirty="0"/>
              <a:t>Horaires ouverture </a:t>
            </a:r>
          </a:p>
          <a:p>
            <a:pPr lvl="1"/>
            <a:r>
              <a:rPr lang="pt-BR" sz="1500" dirty="0"/>
              <a:t>Lundi : 17h30 / 20h00</a:t>
            </a:r>
          </a:p>
          <a:p>
            <a:pPr lvl="1"/>
            <a:r>
              <a:rPr lang="pt-BR" sz="1500" dirty="0"/>
              <a:t>Mardi : 10h00/12h00 et 14h00/ 18h00 </a:t>
            </a:r>
          </a:p>
          <a:p>
            <a:pPr lvl="1"/>
            <a:r>
              <a:rPr lang="pt-BR" sz="1500" dirty="0"/>
              <a:t>Mercredi : 10h00/12h00 et 14h 00/18h00 </a:t>
            </a:r>
          </a:p>
          <a:p>
            <a:pPr lvl="1"/>
            <a:r>
              <a:rPr lang="pt-BR" sz="1500" dirty="0"/>
              <a:t>Jeudi : fermeture - locaux occupés par l’ESD </a:t>
            </a:r>
          </a:p>
          <a:p>
            <a:pPr lvl="1"/>
            <a:r>
              <a:rPr lang="pt-BR" sz="1500" dirty="0"/>
              <a:t>Vendredi : 10h00/12h00 et 14h 00/ 18h00 </a:t>
            </a:r>
          </a:p>
          <a:p>
            <a:pPr lvl="1"/>
            <a:r>
              <a:rPr lang="pt-BR" sz="1500" dirty="0"/>
              <a:t>Samedi : 9h00 /12h30</a:t>
            </a:r>
          </a:p>
          <a:p>
            <a:r>
              <a:rPr lang="pt-BR" sz="1500" dirty="0"/>
              <a:t>Total des ouvertures hebdo : </a:t>
            </a:r>
            <a:r>
              <a:rPr lang="pt-BR" sz="1500" dirty="0">
                <a:solidFill>
                  <a:schemeClr val="accent6">
                    <a:lumMod val="60000"/>
                    <a:lumOff val="40000"/>
                  </a:schemeClr>
                </a:solidFill>
              </a:rPr>
              <a:t>24 h/ 5 jours </a:t>
            </a:r>
          </a:p>
          <a:p>
            <a:endParaRPr lang="fr-FR" dirty="0"/>
          </a:p>
          <a:p>
            <a:endParaRPr lang="fr-FR" dirty="0"/>
          </a:p>
          <a:p>
            <a:endParaRPr lang="fr-FR" dirty="0"/>
          </a:p>
        </p:txBody>
      </p:sp>
    </p:spTree>
    <p:extLst>
      <p:ext uri="{BB962C8B-B14F-4D97-AF65-F5344CB8AC3E}">
        <p14:creationId xmlns:p14="http://schemas.microsoft.com/office/powerpoint/2010/main" val="1368495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480908" y="416772"/>
            <a:ext cx="8596668" cy="781050"/>
          </a:xfrm>
        </p:spPr>
        <p:txBody>
          <a:bodyPr>
            <a:normAutofit fontScale="90000"/>
          </a:bodyPr>
          <a:lstStyle/>
          <a:p>
            <a:r>
              <a:rPr lang="fr-FR" dirty="0"/>
              <a:t>12- Les chiffres 2022 – Conseil numérique  </a:t>
            </a:r>
            <a:br>
              <a:rPr lang="fr-FR" dirty="0"/>
            </a:br>
            <a:endParaRPr lang="fr-FR"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1197822"/>
            <a:ext cx="8596668" cy="5124450"/>
          </a:xfrm>
        </p:spPr>
        <p:txBody>
          <a:bodyPr>
            <a:normAutofit/>
          </a:bodyPr>
          <a:lstStyle/>
          <a:p>
            <a:pPr marL="0" indent="0">
              <a:buNone/>
            </a:pPr>
            <a:endParaRPr lang="fr-FR" dirty="0"/>
          </a:p>
          <a:p>
            <a:r>
              <a:rPr lang="fr-FR" sz="1500" b="1" u="sng" dirty="0"/>
              <a:t>267 accompagnements (total enregistré) pour 147h référencées </a:t>
            </a:r>
          </a:p>
          <a:p>
            <a:pPr lvl="1"/>
            <a:r>
              <a:rPr lang="fr-FR" sz="1200" b="1" dirty="0"/>
              <a:t>123 </a:t>
            </a:r>
            <a:r>
              <a:rPr lang="fr-FR" sz="1200" dirty="0"/>
              <a:t>participations aux ateliers (2 cessions de 10 séances)</a:t>
            </a:r>
          </a:p>
          <a:p>
            <a:pPr lvl="1"/>
            <a:r>
              <a:rPr lang="fr-FR" sz="1200" b="1" dirty="0"/>
              <a:t>44 </a:t>
            </a:r>
            <a:r>
              <a:rPr lang="fr-FR" sz="1200" dirty="0"/>
              <a:t>Accompagnements individuels sur RDV</a:t>
            </a:r>
          </a:p>
          <a:p>
            <a:pPr lvl="1"/>
            <a:r>
              <a:rPr lang="fr-FR" sz="1200" b="1" dirty="0"/>
              <a:t>10</a:t>
            </a:r>
            <a:r>
              <a:rPr lang="fr-FR" sz="1200" dirty="0"/>
              <a:t> accompagnements collectifs hors ateliers tablettes</a:t>
            </a:r>
          </a:p>
          <a:p>
            <a:pPr lvl="1"/>
            <a:r>
              <a:rPr lang="fr-FR" sz="1200" b="1" dirty="0"/>
              <a:t>49</a:t>
            </a:r>
            <a:r>
              <a:rPr lang="fr-FR" sz="1200" dirty="0"/>
              <a:t> accompagnements ont permis la mise en place d’une récurrence </a:t>
            </a:r>
          </a:p>
          <a:p>
            <a:pPr lvl="1"/>
            <a:r>
              <a:rPr lang="fr-FR" sz="1200" b="1" dirty="0"/>
              <a:t>41</a:t>
            </a:r>
            <a:r>
              <a:rPr lang="fr-FR" sz="1200" dirty="0"/>
              <a:t> accompagnements spontanés</a:t>
            </a:r>
          </a:p>
          <a:p>
            <a:r>
              <a:rPr lang="fr-FR" sz="1500" dirty="0"/>
              <a:t>14 redirections vers d’autres services ou partenaires</a:t>
            </a:r>
          </a:p>
          <a:p>
            <a:endParaRPr lang="fr-FR" sz="1500" b="1" dirty="0"/>
          </a:p>
          <a:p>
            <a:r>
              <a:rPr lang="fr-FR" sz="1500" b="1" dirty="0"/>
              <a:t>Temps d’accompagnement</a:t>
            </a:r>
          </a:p>
          <a:p>
            <a:endParaRPr lang="fr-FR" sz="1500" dirty="0"/>
          </a:p>
          <a:p>
            <a:pPr marL="0" indent="0">
              <a:buNone/>
            </a:pPr>
            <a:endParaRPr lang="fr-FR" sz="1500" dirty="0"/>
          </a:p>
          <a:p>
            <a:r>
              <a:rPr lang="fr-FR" sz="1500" b="1" dirty="0"/>
              <a:t>Canal d’accompagnement</a:t>
            </a:r>
          </a:p>
          <a:p>
            <a:pPr marL="0" indent="0">
              <a:buNone/>
            </a:pPr>
            <a:endParaRPr lang="fr-FR" sz="1500" b="1" dirty="0"/>
          </a:p>
          <a:p>
            <a:pPr marL="0" indent="0">
              <a:buNone/>
            </a:pPr>
            <a:endParaRPr lang="fr-FR" b="1" dirty="0"/>
          </a:p>
          <a:p>
            <a:endParaRPr lang="fr-FR" dirty="0"/>
          </a:p>
        </p:txBody>
      </p:sp>
      <p:graphicFrame>
        <p:nvGraphicFramePr>
          <p:cNvPr id="5" name="Tableau 4">
            <a:extLst>
              <a:ext uri="{FF2B5EF4-FFF2-40B4-BE49-F238E27FC236}">
                <a16:creationId xmlns:a16="http://schemas.microsoft.com/office/drawing/2014/main" id="{811FDD04-3ED4-4BCA-BF38-35F1FBEB5454}"/>
              </a:ext>
            </a:extLst>
          </p:cNvPr>
          <p:cNvGraphicFramePr>
            <a:graphicFrameLocks noGrp="1"/>
          </p:cNvGraphicFramePr>
          <p:nvPr>
            <p:extLst>
              <p:ext uri="{D42A27DB-BD31-4B8C-83A1-F6EECF244321}">
                <p14:modId xmlns:p14="http://schemas.microsoft.com/office/powerpoint/2010/main" val="317171963"/>
              </p:ext>
            </p:extLst>
          </p:nvPr>
        </p:nvGraphicFramePr>
        <p:xfrm>
          <a:off x="1146002" y="4685348"/>
          <a:ext cx="6892752" cy="548640"/>
        </p:xfrm>
        <a:graphic>
          <a:graphicData uri="http://schemas.openxmlformats.org/drawingml/2006/table">
            <a:tbl>
              <a:tblPr firstRow="1" bandRow="1">
                <a:tableStyleId>{5C22544A-7EE6-4342-B048-85BDC9FD1C3A}</a:tableStyleId>
              </a:tblPr>
              <a:tblGrid>
                <a:gridCol w="1723188">
                  <a:extLst>
                    <a:ext uri="{9D8B030D-6E8A-4147-A177-3AD203B41FA5}">
                      <a16:colId xmlns:a16="http://schemas.microsoft.com/office/drawing/2014/main" val="1724030122"/>
                    </a:ext>
                  </a:extLst>
                </a:gridCol>
                <a:gridCol w="1723188">
                  <a:extLst>
                    <a:ext uri="{9D8B030D-6E8A-4147-A177-3AD203B41FA5}">
                      <a16:colId xmlns:a16="http://schemas.microsoft.com/office/drawing/2014/main" val="421317481"/>
                    </a:ext>
                  </a:extLst>
                </a:gridCol>
                <a:gridCol w="1723188">
                  <a:extLst>
                    <a:ext uri="{9D8B030D-6E8A-4147-A177-3AD203B41FA5}">
                      <a16:colId xmlns:a16="http://schemas.microsoft.com/office/drawing/2014/main" val="543510814"/>
                    </a:ext>
                  </a:extLst>
                </a:gridCol>
                <a:gridCol w="1723188">
                  <a:extLst>
                    <a:ext uri="{9D8B030D-6E8A-4147-A177-3AD203B41FA5}">
                      <a16:colId xmlns:a16="http://schemas.microsoft.com/office/drawing/2014/main" val="3404713125"/>
                    </a:ext>
                  </a:extLst>
                </a:gridCol>
              </a:tblGrid>
              <a:tr h="184785">
                <a:tc>
                  <a:txBody>
                    <a:bodyPr/>
                    <a:lstStyle/>
                    <a:p>
                      <a:r>
                        <a:rPr lang="fr-FR" sz="1200" dirty="0"/>
                        <a:t>Moins de 30 min </a:t>
                      </a:r>
                    </a:p>
                  </a:txBody>
                  <a:tcPr/>
                </a:tc>
                <a:tc>
                  <a:txBody>
                    <a:bodyPr/>
                    <a:lstStyle/>
                    <a:p>
                      <a:r>
                        <a:rPr lang="fr-FR" sz="1200" dirty="0"/>
                        <a:t>30 min à 1h00</a:t>
                      </a:r>
                    </a:p>
                  </a:txBody>
                  <a:tcPr/>
                </a:tc>
                <a:tc>
                  <a:txBody>
                    <a:bodyPr/>
                    <a:lstStyle/>
                    <a:p>
                      <a:r>
                        <a:rPr lang="fr-FR" sz="1200" dirty="0"/>
                        <a:t>1h00 à 1h30</a:t>
                      </a:r>
                    </a:p>
                  </a:txBody>
                  <a:tcPr/>
                </a:tc>
                <a:tc>
                  <a:txBody>
                    <a:bodyPr/>
                    <a:lstStyle/>
                    <a:p>
                      <a:r>
                        <a:rPr lang="fr-FR" sz="1200" dirty="0"/>
                        <a:t>Plus d’1h30</a:t>
                      </a:r>
                    </a:p>
                  </a:txBody>
                  <a:tcPr/>
                </a:tc>
                <a:extLst>
                  <a:ext uri="{0D108BD9-81ED-4DB2-BD59-A6C34878D82A}">
                    <a16:rowId xmlns:a16="http://schemas.microsoft.com/office/drawing/2014/main" val="2943651231"/>
                  </a:ext>
                </a:extLst>
              </a:tr>
              <a:tr h="184785">
                <a:tc>
                  <a:txBody>
                    <a:bodyPr/>
                    <a:lstStyle/>
                    <a:p>
                      <a:r>
                        <a:rPr lang="fr-FR" sz="1200" b="1" dirty="0"/>
                        <a:t>45%</a:t>
                      </a:r>
                    </a:p>
                  </a:txBody>
                  <a:tcPr/>
                </a:tc>
                <a:tc>
                  <a:txBody>
                    <a:bodyPr/>
                    <a:lstStyle/>
                    <a:p>
                      <a:r>
                        <a:rPr lang="fr-FR" sz="1200" dirty="0"/>
                        <a:t>30%</a:t>
                      </a:r>
                    </a:p>
                  </a:txBody>
                  <a:tcPr/>
                </a:tc>
                <a:tc>
                  <a:txBody>
                    <a:bodyPr/>
                    <a:lstStyle/>
                    <a:p>
                      <a:r>
                        <a:rPr lang="fr-FR" sz="1200" dirty="0"/>
                        <a:t>20%</a:t>
                      </a:r>
                    </a:p>
                  </a:txBody>
                  <a:tcPr/>
                </a:tc>
                <a:tc>
                  <a:txBody>
                    <a:bodyPr/>
                    <a:lstStyle/>
                    <a:p>
                      <a:r>
                        <a:rPr lang="fr-FR" sz="1200" dirty="0"/>
                        <a:t>5%</a:t>
                      </a:r>
                    </a:p>
                  </a:txBody>
                  <a:tcPr/>
                </a:tc>
                <a:extLst>
                  <a:ext uri="{0D108BD9-81ED-4DB2-BD59-A6C34878D82A}">
                    <a16:rowId xmlns:a16="http://schemas.microsoft.com/office/drawing/2014/main" val="973259209"/>
                  </a:ext>
                </a:extLst>
              </a:tr>
            </a:tbl>
          </a:graphicData>
        </a:graphic>
      </p:graphicFrame>
      <p:graphicFrame>
        <p:nvGraphicFramePr>
          <p:cNvPr id="6" name="Tableau 5">
            <a:extLst>
              <a:ext uri="{FF2B5EF4-FFF2-40B4-BE49-F238E27FC236}">
                <a16:creationId xmlns:a16="http://schemas.microsoft.com/office/drawing/2014/main" id="{A68D12F5-C6D0-4E0A-B9EE-567534567BC1}"/>
              </a:ext>
            </a:extLst>
          </p:cNvPr>
          <p:cNvGraphicFramePr>
            <a:graphicFrameLocks noGrp="1"/>
          </p:cNvGraphicFramePr>
          <p:nvPr>
            <p:extLst>
              <p:ext uri="{D42A27DB-BD31-4B8C-83A1-F6EECF244321}">
                <p14:modId xmlns:p14="http://schemas.microsoft.com/office/powerpoint/2010/main" val="1120061595"/>
              </p:ext>
            </p:extLst>
          </p:nvPr>
        </p:nvGraphicFramePr>
        <p:xfrm>
          <a:off x="1146002" y="5699760"/>
          <a:ext cx="3926244" cy="548640"/>
        </p:xfrm>
        <a:graphic>
          <a:graphicData uri="http://schemas.openxmlformats.org/drawingml/2006/table">
            <a:tbl>
              <a:tblPr firstRow="1" bandRow="1">
                <a:tableStyleId>{5C22544A-7EE6-4342-B048-85BDC9FD1C3A}</a:tableStyleId>
              </a:tblPr>
              <a:tblGrid>
                <a:gridCol w="1963122">
                  <a:extLst>
                    <a:ext uri="{9D8B030D-6E8A-4147-A177-3AD203B41FA5}">
                      <a16:colId xmlns:a16="http://schemas.microsoft.com/office/drawing/2014/main" val="1371361873"/>
                    </a:ext>
                  </a:extLst>
                </a:gridCol>
                <a:gridCol w="1963122">
                  <a:extLst>
                    <a:ext uri="{9D8B030D-6E8A-4147-A177-3AD203B41FA5}">
                      <a16:colId xmlns:a16="http://schemas.microsoft.com/office/drawing/2014/main" val="4068141478"/>
                    </a:ext>
                  </a:extLst>
                </a:gridCol>
              </a:tblGrid>
              <a:tr h="0">
                <a:tc>
                  <a:txBody>
                    <a:bodyPr/>
                    <a:lstStyle/>
                    <a:p>
                      <a:r>
                        <a:rPr lang="fr-FR" sz="1200" dirty="0"/>
                        <a:t>Par téléphone </a:t>
                      </a:r>
                    </a:p>
                  </a:txBody>
                  <a:tcPr/>
                </a:tc>
                <a:tc>
                  <a:txBody>
                    <a:bodyPr/>
                    <a:lstStyle/>
                    <a:p>
                      <a:r>
                        <a:rPr lang="fr-FR" sz="1200" dirty="0"/>
                        <a:t>Présentiel</a:t>
                      </a:r>
                    </a:p>
                  </a:txBody>
                  <a:tcPr/>
                </a:tc>
                <a:extLst>
                  <a:ext uri="{0D108BD9-81ED-4DB2-BD59-A6C34878D82A}">
                    <a16:rowId xmlns:a16="http://schemas.microsoft.com/office/drawing/2014/main" val="2535241914"/>
                  </a:ext>
                </a:extLst>
              </a:tr>
              <a:tr h="0">
                <a:tc>
                  <a:txBody>
                    <a:bodyPr/>
                    <a:lstStyle/>
                    <a:p>
                      <a:r>
                        <a:rPr lang="fr-FR" sz="1200" dirty="0"/>
                        <a:t>7 </a:t>
                      </a:r>
                    </a:p>
                  </a:txBody>
                  <a:tcPr/>
                </a:tc>
                <a:tc>
                  <a:txBody>
                    <a:bodyPr/>
                    <a:lstStyle/>
                    <a:p>
                      <a:r>
                        <a:rPr lang="fr-FR" sz="1200" dirty="0"/>
                        <a:t>149</a:t>
                      </a:r>
                    </a:p>
                  </a:txBody>
                  <a:tcPr/>
                </a:tc>
                <a:extLst>
                  <a:ext uri="{0D108BD9-81ED-4DB2-BD59-A6C34878D82A}">
                    <a16:rowId xmlns:a16="http://schemas.microsoft.com/office/drawing/2014/main" val="680783734"/>
                  </a:ext>
                </a:extLst>
              </a:tr>
            </a:tbl>
          </a:graphicData>
        </a:graphic>
      </p:graphicFrame>
    </p:spTree>
    <p:extLst>
      <p:ext uri="{BB962C8B-B14F-4D97-AF65-F5344CB8AC3E}">
        <p14:creationId xmlns:p14="http://schemas.microsoft.com/office/powerpoint/2010/main" val="1453587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501227" y="318347"/>
            <a:ext cx="8596668" cy="781050"/>
          </a:xfrm>
        </p:spPr>
        <p:txBody>
          <a:bodyPr>
            <a:normAutofit fontScale="90000"/>
          </a:bodyPr>
          <a:lstStyle/>
          <a:p>
            <a:r>
              <a:rPr lang="fr-FR" dirty="0">
                <a:solidFill>
                  <a:schemeClr val="accent1">
                    <a:lumMod val="60000"/>
                    <a:lumOff val="40000"/>
                  </a:schemeClr>
                </a:solidFill>
              </a:rPr>
              <a:t>- Les Chiffres 2022 – Conseil numérique </a:t>
            </a:r>
            <a:br>
              <a:rPr lang="fr-FR" dirty="0">
                <a:solidFill>
                  <a:schemeClr val="accent1">
                    <a:lumMod val="60000"/>
                    <a:lumOff val="40000"/>
                  </a:schemeClr>
                </a:solidFill>
              </a:rPr>
            </a:br>
            <a:endParaRPr lang="fr-FR" dirty="0">
              <a:solidFill>
                <a:schemeClr val="accent1">
                  <a:lumMod val="60000"/>
                  <a:lumOff val="40000"/>
                </a:schemeClr>
              </a:solidFill>
            </a:endParaRPr>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900853"/>
            <a:ext cx="8596668" cy="5638800"/>
          </a:xfrm>
        </p:spPr>
        <p:txBody>
          <a:bodyPr>
            <a:noAutofit/>
          </a:bodyPr>
          <a:lstStyle/>
          <a:p>
            <a:pPr marL="0" indent="0">
              <a:buNone/>
            </a:pPr>
            <a:endParaRPr lang="fr-FR" sz="1600" b="1" dirty="0"/>
          </a:p>
          <a:p>
            <a:r>
              <a:rPr lang="fr-FR" sz="1600" b="1" u="sng" dirty="0"/>
              <a:t>Le Top 5 des demandes traitées</a:t>
            </a:r>
          </a:p>
          <a:p>
            <a:pPr lvl="1"/>
            <a:r>
              <a:rPr lang="fr-FR" b="1" dirty="0"/>
              <a:t>18% Effectuer des démarches en ligne</a:t>
            </a:r>
          </a:p>
          <a:p>
            <a:pPr lvl="1"/>
            <a:r>
              <a:rPr lang="fr-FR" dirty="0"/>
              <a:t>12% Naviguer sur internet Prendre en main du matériel</a:t>
            </a:r>
          </a:p>
          <a:p>
            <a:pPr lvl="1"/>
            <a:r>
              <a:rPr lang="fr-FR" dirty="0"/>
              <a:t>11% Prendre en main du matériel </a:t>
            </a:r>
          </a:p>
          <a:p>
            <a:pPr lvl="1"/>
            <a:r>
              <a:rPr lang="fr-FR" dirty="0"/>
              <a:t>10% Gestion de contenus numériques</a:t>
            </a:r>
          </a:p>
          <a:p>
            <a:pPr lvl="1"/>
            <a:r>
              <a:rPr lang="fr-FR" dirty="0"/>
              <a:t>10% Culture numérique</a:t>
            </a:r>
          </a:p>
          <a:p>
            <a:pPr lvl="1"/>
            <a:endParaRPr lang="fr-FR" b="1" dirty="0"/>
          </a:p>
          <a:p>
            <a:r>
              <a:rPr lang="fr-FR" sz="1600" b="1" u="sng" dirty="0"/>
              <a:t>Profil des demandeurs</a:t>
            </a:r>
          </a:p>
          <a:p>
            <a:pPr lvl="1"/>
            <a:r>
              <a:rPr lang="fr-FR" dirty="0"/>
              <a:t>Age</a:t>
            </a:r>
          </a:p>
          <a:p>
            <a:pPr lvl="2"/>
            <a:r>
              <a:rPr lang="fr-FR" sz="1600" b="1" dirty="0"/>
              <a:t>75%  + 60 ans, </a:t>
            </a:r>
          </a:p>
          <a:p>
            <a:pPr lvl="2"/>
            <a:r>
              <a:rPr lang="fr-FR" sz="1600" dirty="0"/>
              <a:t>17% entre 35/60 ans, 8% moins de 35 ans</a:t>
            </a:r>
          </a:p>
          <a:p>
            <a:pPr lvl="1"/>
            <a:r>
              <a:rPr lang="fr-FR" dirty="0"/>
              <a:t>Situation</a:t>
            </a:r>
          </a:p>
          <a:p>
            <a:pPr lvl="2"/>
            <a:r>
              <a:rPr lang="fr-FR" sz="1600" b="1" dirty="0"/>
              <a:t>80% retraités, </a:t>
            </a:r>
          </a:p>
          <a:p>
            <a:pPr lvl="2"/>
            <a:r>
              <a:rPr lang="fr-FR" sz="1600" dirty="0"/>
              <a:t>11% en emploi, 5% sans emploi</a:t>
            </a:r>
          </a:p>
          <a:p>
            <a:pPr lvl="1"/>
            <a:endParaRPr lang="fr-FR" dirty="0"/>
          </a:p>
          <a:p>
            <a:endParaRPr lang="fr-FR" sz="1600" b="1" dirty="0"/>
          </a:p>
          <a:p>
            <a:endParaRPr lang="fr-FR" sz="1600" dirty="0"/>
          </a:p>
        </p:txBody>
      </p:sp>
    </p:spTree>
    <p:extLst>
      <p:ext uri="{BB962C8B-B14F-4D97-AF65-F5344CB8AC3E}">
        <p14:creationId xmlns:p14="http://schemas.microsoft.com/office/powerpoint/2010/main" val="3108380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CD790C-A12A-4817-921C-49E33720A12C}"/>
              </a:ext>
            </a:extLst>
          </p:cNvPr>
          <p:cNvSpPr>
            <a:spLocks noGrp="1"/>
          </p:cNvSpPr>
          <p:nvPr>
            <p:ph type="ctrTitle"/>
          </p:nvPr>
        </p:nvSpPr>
        <p:spPr>
          <a:xfrm>
            <a:off x="1046381" y="340360"/>
            <a:ext cx="7972425" cy="3343275"/>
          </a:xfrm>
        </p:spPr>
        <p:txBody>
          <a:bodyPr/>
          <a:lstStyle/>
          <a:p>
            <a:br>
              <a:rPr lang="fr-FR" dirty="0"/>
            </a:br>
            <a:br>
              <a:rPr lang="fr-FR" dirty="0"/>
            </a:br>
            <a:r>
              <a:rPr lang="fr-FR" dirty="0"/>
              <a:t>Fin …. </a:t>
            </a:r>
            <a:br>
              <a:rPr lang="fr-FR" dirty="0"/>
            </a:br>
            <a:r>
              <a:rPr lang="fr-FR" dirty="0"/>
              <a:t> </a:t>
            </a:r>
            <a:br>
              <a:rPr lang="fr-FR" dirty="0"/>
            </a:br>
            <a:r>
              <a:rPr lang="fr-FR" sz="3600" dirty="0"/>
              <a:t>COMITE DE PILOTAGE 2022 </a:t>
            </a:r>
            <a:br>
              <a:rPr lang="fr-FR" sz="3600" dirty="0"/>
            </a:br>
            <a:r>
              <a:rPr lang="fr-FR" sz="3600" dirty="0"/>
              <a:t>France Services GIROMAGNY</a:t>
            </a:r>
            <a:endParaRPr lang="fr-FR" dirty="0"/>
          </a:p>
        </p:txBody>
      </p:sp>
      <p:sp>
        <p:nvSpPr>
          <p:cNvPr id="3" name="Sous-titre 2">
            <a:extLst>
              <a:ext uri="{FF2B5EF4-FFF2-40B4-BE49-F238E27FC236}">
                <a16:creationId xmlns:a16="http://schemas.microsoft.com/office/drawing/2014/main" id="{44470032-905B-4558-B424-E14E31029AEA}"/>
              </a:ext>
            </a:extLst>
          </p:cNvPr>
          <p:cNvSpPr>
            <a:spLocks noGrp="1"/>
          </p:cNvSpPr>
          <p:nvPr>
            <p:ph type="subTitle" idx="1"/>
          </p:nvPr>
        </p:nvSpPr>
        <p:spPr>
          <a:xfrm>
            <a:off x="1507067" y="4333875"/>
            <a:ext cx="7766936" cy="813857"/>
          </a:xfrm>
        </p:spPr>
        <p:txBody>
          <a:bodyPr>
            <a:normAutofit/>
          </a:bodyPr>
          <a:lstStyle/>
          <a:p>
            <a:endParaRPr lang="fr-FR" dirty="0"/>
          </a:p>
          <a:p>
            <a:endParaRPr lang="fr-FR" dirty="0"/>
          </a:p>
        </p:txBody>
      </p:sp>
      <p:pic>
        <p:nvPicPr>
          <p:cNvPr id="4" name="Image 3">
            <a:extLst>
              <a:ext uri="{FF2B5EF4-FFF2-40B4-BE49-F238E27FC236}">
                <a16:creationId xmlns:a16="http://schemas.microsoft.com/office/drawing/2014/main" id="{8395AA7F-64CA-42DB-9FEB-2279F1EF4009}"/>
              </a:ext>
            </a:extLst>
          </p:cNvPr>
          <p:cNvPicPr>
            <a:picLocks noChangeAspect="1"/>
          </p:cNvPicPr>
          <p:nvPr/>
        </p:nvPicPr>
        <p:blipFill>
          <a:blip r:embed="rId2"/>
          <a:stretch>
            <a:fillRect/>
          </a:stretch>
        </p:blipFill>
        <p:spPr>
          <a:xfrm>
            <a:off x="1046381" y="862070"/>
            <a:ext cx="1481091" cy="2043530"/>
          </a:xfrm>
          <a:prstGeom prst="rect">
            <a:avLst/>
          </a:prstGeom>
        </p:spPr>
      </p:pic>
      <p:pic>
        <p:nvPicPr>
          <p:cNvPr id="5" name="Image 4">
            <a:extLst>
              <a:ext uri="{FF2B5EF4-FFF2-40B4-BE49-F238E27FC236}">
                <a16:creationId xmlns:a16="http://schemas.microsoft.com/office/drawing/2014/main" id="{9B8F72E5-1F6B-4861-A21F-ACA308F458D4}"/>
              </a:ext>
            </a:extLst>
          </p:cNvPr>
          <p:cNvPicPr/>
          <p:nvPr/>
        </p:nvPicPr>
        <p:blipFill rotWithShape="1">
          <a:blip r:embed="rId3">
            <a:extLst>
              <a:ext uri="{28A0092B-C50C-407E-A947-70E740481C1C}">
                <a14:useLocalDpi xmlns:a14="http://schemas.microsoft.com/office/drawing/2010/main" val="0"/>
              </a:ext>
            </a:extLst>
          </a:blip>
          <a:srcRect l="15502" t="8945" r="15657" b="7784"/>
          <a:stretch/>
        </p:blipFill>
        <p:spPr bwMode="auto">
          <a:xfrm>
            <a:off x="1507067" y="4086907"/>
            <a:ext cx="2123440" cy="2530639"/>
          </a:xfrm>
          <a:prstGeom prst="rect">
            <a:avLst/>
          </a:prstGeom>
          <a:noFill/>
          <a:ln>
            <a:noFill/>
          </a:ln>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id="{1AF74E54-33DF-4F15-89D7-6ABFDD2D443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32613" y="4519295"/>
            <a:ext cx="3157667" cy="1438275"/>
          </a:xfrm>
          <a:prstGeom prst="rect">
            <a:avLst/>
          </a:prstGeom>
          <a:noFill/>
        </p:spPr>
      </p:pic>
    </p:spTree>
    <p:extLst>
      <p:ext uri="{BB962C8B-B14F-4D97-AF65-F5344CB8AC3E}">
        <p14:creationId xmlns:p14="http://schemas.microsoft.com/office/powerpoint/2010/main" val="3006730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677334" y="609600"/>
            <a:ext cx="8596668" cy="781050"/>
          </a:xfrm>
        </p:spPr>
        <p:txBody>
          <a:bodyPr>
            <a:normAutofit fontScale="90000"/>
          </a:bodyPr>
          <a:lstStyle/>
          <a:p>
            <a:r>
              <a:rPr lang="fr-FR" dirty="0"/>
              <a:t>2-  Intégration FS en Mairie au 01/07/2023</a:t>
            </a:r>
            <a:br>
              <a:rPr lang="fr-FR" dirty="0"/>
            </a:br>
            <a:endParaRPr lang="fr-FR"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1457325"/>
            <a:ext cx="8596668" cy="4584037"/>
          </a:xfrm>
        </p:spPr>
        <p:txBody>
          <a:bodyPr>
            <a:normAutofit/>
          </a:bodyPr>
          <a:lstStyle/>
          <a:p>
            <a:r>
              <a:rPr lang="fr-FR" sz="1500" b="1" u="sng" dirty="0"/>
              <a:t>28 Grande Rue 90200 GIROMAGNY </a:t>
            </a:r>
          </a:p>
          <a:p>
            <a:pPr lvl="1"/>
            <a:r>
              <a:rPr lang="fr-FR" sz="1500" dirty="0"/>
              <a:t>Dans les locaux de la Mairie</a:t>
            </a:r>
          </a:p>
          <a:p>
            <a:pPr lvl="1"/>
            <a:r>
              <a:rPr lang="fr-FR" sz="1500" dirty="0"/>
              <a:t>Située en centre ville </a:t>
            </a:r>
          </a:p>
          <a:p>
            <a:pPr lvl="1"/>
            <a:r>
              <a:rPr lang="fr-FR" sz="1500" dirty="0"/>
              <a:t>Création d’un pôle «  </a:t>
            </a:r>
            <a:r>
              <a:rPr lang="fr-FR" sz="1500" dirty="0">
                <a:solidFill>
                  <a:schemeClr val="accent6">
                    <a:lumMod val="60000"/>
                    <a:lumOff val="40000"/>
                  </a:schemeClr>
                </a:solidFill>
              </a:rPr>
              <a:t>services à la population </a:t>
            </a:r>
            <a:r>
              <a:rPr lang="fr-FR" sz="1500" dirty="0"/>
              <a:t>»</a:t>
            </a:r>
          </a:p>
          <a:p>
            <a:pPr lvl="1"/>
            <a:r>
              <a:rPr lang="fr-FR" sz="1500" dirty="0"/>
              <a:t>Objectifs:  Mutualisation des équipements et développement de la complémentarité des compétences</a:t>
            </a:r>
          </a:p>
          <a:p>
            <a:endParaRPr lang="fr-FR" sz="1500" dirty="0"/>
          </a:p>
          <a:p>
            <a:r>
              <a:rPr lang="pt-BR" sz="1500" b="1" u="sng" dirty="0"/>
              <a:t>Horaires ouverture </a:t>
            </a:r>
          </a:p>
          <a:p>
            <a:pPr lvl="1"/>
            <a:r>
              <a:rPr lang="pt-BR" sz="1500" dirty="0"/>
              <a:t>Du Lundi  au Vendredi 10h00/12h00 et 14h00/18h00</a:t>
            </a:r>
          </a:p>
          <a:p>
            <a:pPr lvl="1"/>
            <a:r>
              <a:rPr lang="pt-BR" sz="1500" dirty="0"/>
              <a:t>Total d’heures d’ouverture  : </a:t>
            </a:r>
            <a:r>
              <a:rPr lang="pt-BR" sz="1500" dirty="0">
                <a:solidFill>
                  <a:schemeClr val="accent6">
                    <a:lumMod val="60000"/>
                    <a:lumOff val="40000"/>
                  </a:schemeClr>
                </a:solidFill>
              </a:rPr>
              <a:t>30 h/5 jours </a:t>
            </a:r>
          </a:p>
          <a:p>
            <a:endParaRPr lang="fr-FR" dirty="0"/>
          </a:p>
          <a:p>
            <a:endParaRPr lang="fr-FR" dirty="0"/>
          </a:p>
          <a:p>
            <a:endParaRPr lang="fr-FR" dirty="0"/>
          </a:p>
        </p:txBody>
      </p:sp>
    </p:spTree>
    <p:extLst>
      <p:ext uri="{BB962C8B-B14F-4D97-AF65-F5344CB8AC3E}">
        <p14:creationId xmlns:p14="http://schemas.microsoft.com/office/powerpoint/2010/main" val="4280143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677334" y="609600"/>
            <a:ext cx="8596668" cy="781050"/>
          </a:xfrm>
        </p:spPr>
        <p:txBody>
          <a:bodyPr>
            <a:normAutofit fontScale="90000"/>
          </a:bodyPr>
          <a:lstStyle/>
          <a:p>
            <a:r>
              <a:rPr lang="fr-FR" dirty="0"/>
              <a:t>3-  Composition du Service en 2022 </a:t>
            </a:r>
            <a:br>
              <a:rPr lang="fr-FR" dirty="0"/>
            </a:br>
            <a:endParaRPr lang="fr-FR"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1266825"/>
            <a:ext cx="8596668" cy="5105400"/>
          </a:xfrm>
        </p:spPr>
        <p:txBody>
          <a:bodyPr>
            <a:normAutofit/>
          </a:bodyPr>
          <a:lstStyle/>
          <a:p>
            <a:pPr lvl="0"/>
            <a:r>
              <a:rPr lang="fr-FR" sz="1500" b="1" u="sng" dirty="0"/>
              <a:t>Composition</a:t>
            </a:r>
          </a:p>
          <a:p>
            <a:pPr lvl="1"/>
            <a:r>
              <a:rPr lang="fr-FR" sz="1500" dirty="0"/>
              <a:t>1 agent titulaire, profil Etat civil/Titres sécurisés (0.5 </a:t>
            </a:r>
            <a:r>
              <a:rPr lang="fr-FR" sz="1500" dirty="0" err="1"/>
              <a:t>etp</a:t>
            </a:r>
            <a:r>
              <a:rPr lang="fr-FR" sz="1500" dirty="0"/>
              <a:t>)</a:t>
            </a:r>
          </a:p>
          <a:p>
            <a:pPr lvl="1"/>
            <a:r>
              <a:rPr lang="fr-FR" sz="1500" dirty="0"/>
              <a:t>1 contrat projet, profil administratif, en apprentissage bac Pro </a:t>
            </a:r>
            <a:r>
              <a:rPr lang="fr-FR" sz="1500" dirty="0" err="1"/>
              <a:t>AGOrA</a:t>
            </a:r>
            <a:r>
              <a:rPr lang="fr-FR" sz="1500" dirty="0"/>
              <a:t> (0.7 ETP)</a:t>
            </a:r>
          </a:p>
          <a:p>
            <a:pPr lvl="1"/>
            <a:r>
              <a:rPr lang="fr-FR" sz="1500" dirty="0"/>
              <a:t>1 contrat projet, profil social (en apprentissage TISF) ( 0.7 ETP)</a:t>
            </a:r>
          </a:p>
          <a:p>
            <a:pPr lvl="1"/>
            <a:r>
              <a:rPr lang="fr-FR" sz="1500" dirty="0"/>
              <a:t> 2CNFS en contrats de projet +formation CNFS, 24h00 FS + 11h00 mairie( 2.0 ETP) </a:t>
            </a:r>
          </a:p>
          <a:p>
            <a:pPr lvl="1"/>
            <a:r>
              <a:rPr lang="fr-FR" sz="1500" dirty="0"/>
              <a:t>1 Directrice (0.15 ETP)</a:t>
            </a:r>
          </a:p>
          <a:p>
            <a:pPr lvl="1"/>
            <a:r>
              <a:rPr lang="fr-FR" sz="1500" dirty="0">
                <a:solidFill>
                  <a:schemeClr val="accent6">
                    <a:lumMod val="60000"/>
                    <a:lumOff val="40000"/>
                  </a:schemeClr>
                </a:solidFill>
              </a:rPr>
              <a:t>Soit 2.05 ETP FS </a:t>
            </a:r>
          </a:p>
          <a:p>
            <a:pPr marL="457200" lvl="1" indent="0">
              <a:buNone/>
            </a:pPr>
            <a:endParaRPr lang="fr-FR" sz="1500" dirty="0"/>
          </a:p>
          <a:p>
            <a:pPr lvl="0"/>
            <a:r>
              <a:rPr lang="fr-FR" sz="1500" b="1" u="sng" dirty="0"/>
              <a:t>Formations</a:t>
            </a:r>
            <a:r>
              <a:rPr lang="fr-FR" sz="1500" dirty="0"/>
              <a:t> </a:t>
            </a:r>
          </a:p>
          <a:p>
            <a:pPr lvl="1"/>
            <a:r>
              <a:rPr lang="fr-FR" sz="1500" dirty="0"/>
              <a:t>4 FS : « socle », « métiers », + dans les services des partenaires  + 1 « aidant </a:t>
            </a:r>
            <a:r>
              <a:rPr lang="fr-FR" sz="1500" dirty="0" err="1"/>
              <a:t>connect</a:t>
            </a:r>
            <a:r>
              <a:rPr lang="fr-FR" sz="1500" dirty="0"/>
              <a:t> »</a:t>
            </a:r>
          </a:p>
          <a:p>
            <a:pPr lvl="1"/>
            <a:r>
              <a:rPr lang="fr-FR" sz="1500" dirty="0"/>
              <a:t>1FS : « délivrance des titres » en interne </a:t>
            </a:r>
          </a:p>
          <a:p>
            <a:pPr marL="457200" lvl="1" indent="0">
              <a:buNone/>
            </a:pPr>
            <a:endParaRPr lang="fr-FR" dirty="0"/>
          </a:p>
        </p:txBody>
      </p:sp>
    </p:spTree>
    <p:extLst>
      <p:ext uri="{BB962C8B-B14F-4D97-AF65-F5344CB8AC3E}">
        <p14:creationId xmlns:p14="http://schemas.microsoft.com/office/powerpoint/2010/main" val="873558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677334" y="609600"/>
            <a:ext cx="8596668" cy="781050"/>
          </a:xfrm>
        </p:spPr>
        <p:txBody>
          <a:bodyPr>
            <a:normAutofit fontScale="90000"/>
          </a:bodyPr>
          <a:lstStyle/>
          <a:p>
            <a:r>
              <a:rPr lang="fr-FR" dirty="0"/>
              <a:t>4-  Conseillers numériques en 2022 </a:t>
            </a:r>
            <a:br>
              <a:rPr lang="fr-FR" dirty="0"/>
            </a:br>
            <a:endParaRPr lang="fr-FR"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1768052"/>
            <a:ext cx="8596668" cy="4111202"/>
          </a:xfrm>
        </p:spPr>
        <p:txBody>
          <a:bodyPr>
            <a:normAutofit/>
          </a:bodyPr>
          <a:lstStyle/>
          <a:p>
            <a:pPr lvl="0"/>
            <a:r>
              <a:rPr lang="fr-FR" sz="1500" b="1" u="sng" dirty="0"/>
              <a:t>Composition</a:t>
            </a:r>
          </a:p>
          <a:p>
            <a:pPr lvl="1"/>
            <a:r>
              <a:rPr lang="fr-FR" sz="1500" dirty="0">
                <a:solidFill>
                  <a:schemeClr val="accent6">
                    <a:lumMod val="60000"/>
                    <a:lumOff val="40000"/>
                  </a:schemeClr>
                </a:solidFill>
              </a:rPr>
              <a:t>2 ETP </a:t>
            </a:r>
          </a:p>
          <a:p>
            <a:pPr marL="457200" lvl="1" indent="0">
              <a:buNone/>
            </a:pPr>
            <a:endParaRPr lang="fr-FR" sz="1500" dirty="0"/>
          </a:p>
          <a:p>
            <a:pPr lvl="0"/>
            <a:r>
              <a:rPr lang="fr-FR" sz="1500" b="1" u="sng" dirty="0"/>
              <a:t>Formations</a:t>
            </a:r>
            <a:r>
              <a:rPr lang="fr-FR" sz="1500" dirty="0"/>
              <a:t> </a:t>
            </a:r>
          </a:p>
          <a:p>
            <a:pPr lvl="1"/>
            <a:r>
              <a:rPr lang="fr-FR" sz="1500" dirty="0"/>
              <a:t>2 CNFS + 1 « Aidant connect » </a:t>
            </a:r>
          </a:p>
          <a:p>
            <a:pPr lvl="1"/>
            <a:r>
              <a:rPr lang="fr-FR" sz="1500" dirty="0"/>
              <a:t>1 CNFS: « délivrance des titres » en interne </a:t>
            </a:r>
          </a:p>
          <a:p>
            <a:pPr lvl="1"/>
            <a:endParaRPr lang="fr-FR" dirty="0"/>
          </a:p>
          <a:p>
            <a:pPr lvl="1"/>
            <a:endParaRPr lang="fr-FR" dirty="0"/>
          </a:p>
        </p:txBody>
      </p:sp>
    </p:spTree>
    <p:extLst>
      <p:ext uri="{BB962C8B-B14F-4D97-AF65-F5344CB8AC3E}">
        <p14:creationId xmlns:p14="http://schemas.microsoft.com/office/powerpoint/2010/main" val="3009951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677334" y="609600"/>
            <a:ext cx="8596668" cy="781050"/>
          </a:xfrm>
        </p:spPr>
        <p:txBody>
          <a:bodyPr>
            <a:normAutofit fontScale="90000"/>
          </a:bodyPr>
          <a:lstStyle/>
          <a:p>
            <a:r>
              <a:rPr lang="fr-FR" dirty="0"/>
              <a:t>5- Evolution des services en 2023 </a:t>
            </a:r>
            <a:br>
              <a:rPr lang="fr-FR" dirty="0"/>
            </a:br>
            <a:endParaRPr lang="fr-FR"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1266825"/>
            <a:ext cx="8596668" cy="5105400"/>
          </a:xfrm>
        </p:spPr>
        <p:txBody>
          <a:bodyPr>
            <a:normAutofit/>
          </a:bodyPr>
          <a:lstStyle/>
          <a:p>
            <a:pPr lvl="0"/>
            <a:endParaRPr lang="fr-FR" sz="1500" b="1" u="sng" dirty="0"/>
          </a:p>
          <a:p>
            <a:pPr lvl="0"/>
            <a:r>
              <a:rPr lang="fr-FR" sz="1500" b="1" u="sng" dirty="0"/>
              <a:t>Composition</a:t>
            </a:r>
          </a:p>
          <a:p>
            <a:pPr lvl="1"/>
            <a:r>
              <a:rPr lang="fr-FR" sz="1500" dirty="0"/>
              <a:t>1 agent titulaire, profil Etat Civil – « aidant </a:t>
            </a:r>
            <a:r>
              <a:rPr lang="fr-FR" sz="1500" dirty="0" err="1"/>
              <a:t>connect</a:t>
            </a:r>
            <a:r>
              <a:rPr lang="fr-FR" sz="1500" dirty="0"/>
              <a:t> » 0.3 ETP</a:t>
            </a:r>
          </a:p>
          <a:p>
            <a:pPr lvl="1"/>
            <a:r>
              <a:rPr lang="fr-FR" sz="1500" dirty="0"/>
              <a:t>1 contrat de projet, profil social – Agent social/ visites sociales, 0.75 ETP </a:t>
            </a:r>
          </a:p>
          <a:p>
            <a:pPr lvl="1"/>
            <a:r>
              <a:rPr lang="fr-FR" sz="1500" dirty="0"/>
              <a:t>1 Contrat de projet, profil administratif- Apprentissage « secrétaire de Mairie » 0.75 ETP jusqu’en sept 2023</a:t>
            </a:r>
          </a:p>
          <a:p>
            <a:pPr lvl="1"/>
            <a:r>
              <a:rPr lang="fr-FR" sz="1500" dirty="0"/>
              <a:t>1 contrat de projet, profil administratif + numérique + « aidant </a:t>
            </a:r>
            <a:r>
              <a:rPr lang="fr-FR" sz="1500" dirty="0" err="1"/>
              <a:t>connect</a:t>
            </a:r>
            <a:r>
              <a:rPr lang="fr-FR" sz="1500" dirty="0"/>
              <a:t> » ( futur ex-CNFS) 0.75 ETP a partir de septembre 2023 </a:t>
            </a:r>
          </a:p>
          <a:p>
            <a:pPr lvl="1"/>
            <a:r>
              <a:rPr lang="fr-FR" sz="1500" dirty="0"/>
              <a:t>1 CNFS formé  (1.00 ETP)</a:t>
            </a:r>
          </a:p>
          <a:p>
            <a:pPr lvl="1"/>
            <a:r>
              <a:rPr lang="fr-FR" sz="1500" dirty="0"/>
              <a:t>1 Directrice (0.15 ETP)</a:t>
            </a:r>
          </a:p>
          <a:p>
            <a:pPr lvl="1"/>
            <a:r>
              <a:rPr lang="fr-FR" sz="1500" b="1" dirty="0">
                <a:solidFill>
                  <a:schemeClr val="accent6">
                    <a:lumMod val="60000"/>
                    <a:lumOff val="40000"/>
                  </a:schemeClr>
                </a:solidFill>
              </a:rPr>
              <a:t>Total : 2.1 ETP FS + 1 ETP CNFS</a:t>
            </a:r>
            <a:endParaRPr lang="fr-FR" sz="1500" dirty="0"/>
          </a:p>
          <a:p>
            <a:pPr marL="457200" lvl="1" indent="0">
              <a:buNone/>
            </a:pPr>
            <a:endParaRPr lang="fr-FR" dirty="0"/>
          </a:p>
        </p:txBody>
      </p:sp>
    </p:spTree>
    <p:extLst>
      <p:ext uri="{BB962C8B-B14F-4D97-AF65-F5344CB8AC3E}">
        <p14:creationId xmlns:p14="http://schemas.microsoft.com/office/powerpoint/2010/main" val="2193121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677334" y="609600"/>
            <a:ext cx="8596668" cy="781050"/>
          </a:xfrm>
        </p:spPr>
        <p:txBody>
          <a:bodyPr>
            <a:normAutofit fontScale="90000"/>
          </a:bodyPr>
          <a:lstStyle/>
          <a:p>
            <a:r>
              <a:rPr lang="fr-FR" dirty="0"/>
              <a:t>6- Les locaux</a:t>
            </a:r>
            <a:br>
              <a:rPr lang="fr-FR" dirty="0"/>
            </a:br>
            <a:endParaRPr lang="fr-FR"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1285875"/>
            <a:ext cx="8596668" cy="5358765"/>
          </a:xfrm>
        </p:spPr>
        <p:txBody>
          <a:bodyPr>
            <a:normAutofit/>
          </a:bodyPr>
          <a:lstStyle/>
          <a:p>
            <a:endParaRPr lang="fr-FR" sz="1500" b="1" u="sng" dirty="0"/>
          </a:p>
          <a:p>
            <a:r>
              <a:rPr lang="fr-FR" sz="1500" b="1" u="sng" dirty="0"/>
              <a:t>Les locaux de l’ESD jusqu’au 16/06/2023</a:t>
            </a:r>
          </a:p>
          <a:p>
            <a:pPr lvl="1"/>
            <a:r>
              <a:rPr lang="fr-FR" sz="1500" dirty="0"/>
              <a:t>1 accueil avec salle d’attente et 3 bureaux individuels</a:t>
            </a:r>
          </a:p>
          <a:p>
            <a:pPr lvl="1"/>
            <a:r>
              <a:rPr lang="fr-FR" sz="1500" dirty="0"/>
              <a:t>2 PC « public » avec un système Access Log Telma </a:t>
            </a:r>
          </a:p>
          <a:p>
            <a:pPr lvl="1"/>
            <a:r>
              <a:rPr lang="fr-FR" sz="1500" dirty="0"/>
              <a:t>1 salle 5/6 personnes, si besoin : 2 salles en mairie</a:t>
            </a:r>
          </a:p>
          <a:p>
            <a:pPr lvl="1"/>
            <a:r>
              <a:rPr lang="fr-FR" sz="1500" dirty="0"/>
              <a:t>Signalétique temporaire mise en place</a:t>
            </a:r>
          </a:p>
          <a:p>
            <a:pPr marL="457200" lvl="1" indent="0">
              <a:buNone/>
            </a:pPr>
            <a:endParaRPr lang="fr-FR" sz="1500" dirty="0"/>
          </a:p>
          <a:p>
            <a:r>
              <a:rPr lang="fr-FR" sz="1500" b="1" u="sng" dirty="0"/>
              <a:t>Les locaux du Pôle « service à la population » au 01/07/2023</a:t>
            </a:r>
          </a:p>
          <a:p>
            <a:pPr lvl="1"/>
            <a:r>
              <a:rPr lang="fr-FR" sz="1500" dirty="0"/>
              <a:t>3 entrées : Mairie, FS, CNFS</a:t>
            </a:r>
          </a:p>
          <a:p>
            <a:pPr lvl="1"/>
            <a:r>
              <a:rPr lang="fr-FR" sz="1500" dirty="0"/>
              <a:t>1 Accueil double </a:t>
            </a:r>
          </a:p>
          <a:p>
            <a:pPr lvl="1"/>
            <a:r>
              <a:rPr lang="fr-FR" sz="1500" dirty="0"/>
              <a:t>3 Bureaux individuels FS + 1 espace CNFS </a:t>
            </a:r>
          </a:p>
          <a:p>
            <a:pPr lvl="1"/>
            <a:r>
              <a:rPr lang="fr-FR" sz="1500" dirty="0"/>
              <a:t>Le tout en accessibilité PMR </a:t>
            </a:r>
          </a:p>
          <a:p>
            <a:pPr lvl="1"/>
            <a:r>
              <a:rPr lang="fr-FR" sz="1500" dirty="0"/>
              <a:t>2 PC portables pour le public ( log accès) dans « l’espace conseil numérique »</a:t>
            </a:r>
          </a:p>
          <a:p>
            <a:pPr lvl="1"/>
            <a:r>
              <a:rPr lang="fr-FR" sz="1500" dirty="0"/>
              <a:t>2 Salles multifonctions: salle de Municipalité et salle du Conseil ( jusqu’à 100 pers)</a:t>
            </a:r>
          </a:p>
          <a:p>
            <a:pPr lvl="1"/>
            <a:r>
              <a:rPr lang="fr-FR" sz="1500" dirty="0"/>
              <a:t>Signalétique durable en cours de réalisation</a:t>
            </a:r>
          </a:p>
          <a:p>
            <a:endParaRPr lang="fr-FR" dirty="0"/>
          </a:p>
          <a:p>
            <a:endParaRPr lang="fr-FR" dirty="0"/>
          </a:p>
        </p:txBody>
      </p:sp>
    </p:spTree>
    <p:extLst>
      <p:ext uri="{BB962C8B-B14F-4D97-AF65-F5344CB8AC3E}">
        <p14:creationId xmlns:p14="http://schemas.microsoft.com/office/powerpoint/2010/main" val="158446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677334" y="609600"/>
            <a:ext cx="8596668" cy="781050"/>
          </a:xfrm>
        </p:spPr>
        <p:txBody>
          <a:bodyPr>
            <a:normAutofit fontScale="90000"/>
          </a:bodyPr>
          <a:lstStyle/>
          <a:p>
            <a:r>
              <a:rPr lang="fr-FR" dirty="0"/>
              <a:t>7- Les partenaires nationaux</a:t>
            </a:r>
            <a:br>
              <a:rPr lang="fr-FR" dirty="0"/>
            </a:br>
            <a:endParaRPr lang="fr-FR"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744009" y="1152524"/>
            <a:ext cx="8596668" cy="5193031"/>
          </a:xfrm>
        </p:spPr>
        <p:txBody>
          <a:bodyPr>
            <a:normAutofit/>
          </a:bodyPr>
          <a:lstStyle/>
          <a:p>
            <a:pPr marL="0" indent="0">
              <a:buNone/>
            </a:pPr>
            <a:endParaRPr lang="fr-FR" dirty="0"/>
          </a:p>
          <a:p>
            <a:r>
              <a:rPr lang="fr-FR" sz="1600" b="1" dirty="0"/>
              <a:t>DGFIP</a:t>
            </a:r>
          </a:p>
          <a:p>
            <a:pPr lvl="1"/>
            <a:r>
              <a:rPr lang="fr-FR" dirty="0"/>
              <a:t> Permanences « aide à la déclaration d’impôt » </a:t>
            </a:r>
          </a:p>
          <a:p>
            <a:r>
              <a:rPr lang="fr-FR" sz="1600" b="1" dirty="0"/>
              <a:t>LA POSTE</a:t>
            </a:r>
          </a:p>
          <a:p>
            <a:pPr lvl="1"/>
            <a:r>
              <a:rPr lang="fr-FR" dirty="0"/>
              <a:t>Projet « ardoiz » : démarrage en septembre 2022, 21 tablettes </a:t>
            </a:r>
          </a:p>
          <a:p>
            <a:pPr lvl="1"/>
            <a:r>
              <a:rPr lang="fr-FR" dirty="0"/>
              <a:t>10 séances pour apprendre à utiliser une tablette et naviguer sur internet</a:t>
            </a:r>
          </a:p>
          <a:p>
            <a:r>
              <a:rPr lang="fr-FR" sz="1600" b="1" dirty="0"/>
              <a:t>MSA, CARSAT, CPAM, CAF, pole emploi</a:t>
            </a:r>
            <a:endParaRPr lang="fr-FR" sz="1600" dirty="0"/>
          </a:p>
          <a:p>
            <a:pPr lvl="1"/>
            <a:r>
              <a:rPr lang="fr-FR" dirty="0"/>
              <a:t>Visio ou rdv téléphoniques uniquement</a:t>
            </a:r>
            <a:endParaRPr lang="fr-FR" b="1" dirty="0"/>
          </a:p>
          <a:p>
            <a:r>
              <a:rPr lang="fr-FR" sz="1600" b="1" dirty="0"/>
              <a:t>ANTS</a:t>
            </a:r>
          </a:p>
          <a:p>
            <a:pPr lvl="1"/>
            <a:r>
              <a:rPr lang="fr-FR" dirty="0"/>
              <a:t>FS devient la porte d’entrée pour la délivrance de titres sécurisés à Giromagny </a:t>
            </a:r>
          </a:p>
          <a:p>
            <a:pPr lvl="1"/>
            <a:r>
              <a:rPr lang="fr-FR" dirty="0"/>
              <a:t>Développement « pré-demande en ligne » + Une plaquette de communication validée</a:t>
            </a:r>
            <a:endParaRPr lang="fr-FR" b="1" dirty="0"/>
          </a:p>
        </p:txBody>
      </p:sp>
    </p:spTree>
    <p:extLst>
      <p:ext uri="{BB962C8B-B14F-4D97-AF65-F5344CB8AC3E}">
        <p14:creationId xmlns:p14="http://schemas.microsoft.com/office/powerpoint/2010/main" val="60504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798AA-AC29-4D0E-A310-D0741915CFD7}"/>
              </a:ext>
            </a:extLst>
          </p:cNvPr>
          <p:cNvSpPr>
            <a:spLocks noGrp="1"/>
          </p:cNvSpPr>
          <p:nvPr>
            <p:ph type="title"/>
          </p:nvPr>
        </p:nvSpPr>
        <p:spPr>
          <a:xfrm>
            <a:off x="677334" y="609600"/>
            <a:ext cx="8596668" cy="781050"/>
          </a:xfrm>
        </p:spPr>
        <p:txBody>
          <a:bodyPr>
            <a:noAutofit/>
          </a:bodyPr>
          <a:lstStyle/>
          <a:p>
            <a:r>
              <a:rPr lang="fr-FR" sz="2800" dirty="0"/>
              <a:t>8- Les partenaires locaux</a:t>
            </a:r>
            <a:br>
              <a:rPr lang="fr-FR" sz="2800" dirty="0"/>
            </a:br>
            <a:endParaRPr lang="fr-FR" sz="2800" dirty="0"/>
          </a:p>
        </p:txBody>
      </p:sp>
      <p:sp>
        <p:nvSpPr>
          <p:cNvPr id="3" name="Espace réservé du contenu 2">
            <a:extLst>
              <a:ext uri="{FF2B5EF4-FFF2-40B4-BE49-F238E27FC236}">
                <a16:creationId xmlns:a16="http://schemas.microsoft.com/office/drawing/2014/main" id="{8142E5A7-A07F-40CA-96F8-D30CC477E093}"/>
              </a:ext>
            </a:extLst>
          </p:cNvPr>
          <p:cNvSpPr>
            <a:spLocks noGrp="1"/>
          </p:cNvSpPr>
          <p:nvPr>
            <p:ph idx="1"/>
          </p:nvPr>
        </p:nvSpPr>
        <p:spPr>
          <a:xfrm>
            <a:off x="677334" y="1143000"/>
            <a:ext cx="8596668" cy="5208271"/>
          </a:xfrm>
        </p:spPr>
        <p:txBody>
          <a:bodyPr>
            <a:normAutofit fontScale="85000" lnSpcReduction="20000"/>
          </a:bodyPr>
          <a:lstStyle/>
          <a:p>
            <a:pPr marL="0" indent="0">
              <a:buNone/>
            </a:pPr>
            <a:endParaRPr lang="fr-FR" sz="1500" b="1" dirty="0"/>
          </a:p>
          <a:p>
            <a:r>
              <a:rPr lang="fr-FR" sz="1500" b="1" dirty="0"/>
              <a:t>CCAS de Giromagny </a:t>
            </a:r>
          </a:p>
          <a:p>
            <a:pPr lvl="1"/>
            <a:r>
              <a:rPr lang="fr-FR" sz="1500" dirty="0"/>
              <a:t>1 visiteuse sociale intégrée au service, Visites à domicile afin d’aider les usagers à réaliser des démarches administratives </a:t>
            </a:r>
          </a:p>
          <a:p>
            <a:r>
              <a:rPr lang="fr-FR" sz="1500" b="1" dirty="0"/>
              <a:t>CCI du Territoire de Belfort </a:t>
            </a:r>
          </a:p>
          <a:p>
            <a:pPr lvl="1"/>
            <a:r>
              <a:rPr lang="fr-FR" sz="1500" dirty="0"/>
              <a:t>Permanences thématiques à destination des commerçants </a:t>
            </a:r>
          </a:p>
          <a:p>
            <a:r>
              <a:rPr lang="fr-FR" sz="1500" b="1" dirty="0"/>
              <a:t>CMA  Bourgogne Franche Comté </a:t>
            </a:r>
          </a:p>
          <a:p>
            <a:pPr lvl="1"/>
            <a:r>
              <a:rPr lang="fr-FR" sz="1500" dirty="0"/>
              <a:t>Permanences thématiques à destination des artisans</a:t>
            </a:r>
          </a:p>
          <a:p>
            <a:r>
              <a:rPr lang="fr-FR" sz="1500" b="1" dirty="0"/>
              <a:t>FNATH antenne du Territoire de Belfort </a:t>
            </a:r>
          </a:p>
          <a:p>
            <a:pPr lvl="1"/>
            <a:r>
              <a:rPr lang="fr-FR" sz="1500" dirty="0"/>
              <a:t>6 permanences annuelles </a:t>
            </a:r>
          </a:p>
          <a:p>
            <a:r>
              <a:rPr lang="fr-FR" sz="1500" b="1" dirty="0"/>
              <a:t>Banque de France Belfort</a:t>
            </a:r>
          </a:p>
          <a:p>
            <a:pPr lvl="1"/>
            <a:r>
              <a:rPr lang="fr-FR" sz="1500" dirty="0"/>
              <a:t>4 ateliers/professionnels et 4 ateliers /particuliers</a:t>
            </a:r>
          </a:p>
          <a:p>
            <a:r>
              <a:rPr lang="fr-FR" sz="1500" b="1" dirty="0"/>
              <a:t>Conciliateur de justice</a:t>
            </a:r>
          </a:p>
          <a:p>
            <a:pPr lvl="1"/>
            <a:r>
              <a:rPr lang="fr-FR" sz="1500" dirty="0"/>
              <a:t>Permanences tous les mercredis en semaine impaire</a:t>
            </a:r>
          </a:p>
          <a:p>
            <a:r>
              <a:rPr lang="fr-FR" sz="1600" b="1" dirty="0"/>
              <a:t>APF </a:t>
            </a:r>
          </a:p>
          <a:p>
            <a:pPr lvl="1"/>
            <a:r>
              <a:rPr lang="fr-FR" dirty="0"/>
              <a:t>Sur RDV uniquement</a:t>
            </a:r>
          </a:p>
          <a:p>
            <a:r>
              <a:rPr lang="fr-FR" sz="1600" b="1" dirty="0"/>
              <a:t>ADAPEI</a:t>
            </a:r>
          </a:p>
          <a:p>
            <a:pPr lvl="1"/>
            <a:r>
              <a:rPr lang="fr-FR" dirty="0"/>
              <a:t> Sur RDV iniquement</a:t>
            </a:r>
          </a:p>
          <a:p>
            <a:pPr lvl="1"/>
            <a:endParaRPr lang="fr-FR" sz="1500" dirty="0"/>
          </a:p>
        </p:txBody>
      </p:sp>
    </p:spTree>
    <p:extLst>
      <p:ext uri="{BB962C8B-B14F-4D97-AF65-F5344CB8AC3E}">
        <p14:creationId xmlns:p14="http://schemas.microsoft.com/office/powerpoint/2010/main" val="2279797833"/>
      </p:ext>
    </p:extLst>
  </p:cSld>
  <p:clrMapOvr>
    <a:masterClrMapping/>
  </p:clrMapOvr>
</p:sld>
</file>

<file path=ppt/theme/theme1.xml><?xml version="1.0" encoding="utf-8"?>
<a:theme xmlns:a="http://schemas.openxmlformats.org/drawingml/2006/main" name="Facette">
  <a:themeElements>
    <a:clrScheme name="Rouge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1015</TotalTime>
  <Words>809</Words>
  <Application>Microsoft Office PowerPoint</Application>
  <PresentationFormat>Grand écran</PresentationFormat>
  <Paragraphs>256</Paragraphs>
  <Slides>22</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22</vt:i4>
      </vt:variant>
    </vt:vector>
  </HeadingPairs>
  <TitlesOfParts>
    <vt:vector size="27" baseType="lpstr">
      <vt:lpstr>Arial</vt:lpstr>
      <vt:lpstr>Calibri</vt:lpstr>
      <vt:lpstr>Trebuchet MS</vt:lpstr>
      <vt:lpstr>Wingdings 3</vt:lpstr>
      <vt:lpstr>Facette</vt:lpstr>
      <vt:lpstr>   COMITE DE PILOTAGE 2022  France Services GIROMAGNY </vt:lpstr>
      <vt:lpstr>1- France Services Giromagny 2022 </vt:lpstr>
      <vt:lpstr>2-  Intégration FS en Mairie au 01/07/2023 </vt:lpstr>
      <vt:lpstr>3-  Composition du Service en 2022  </vt:lpstr>
      <vt:lpstr>4-  Conseillers numériques en 2022  </vt:lpstr>
      <vt:lpstr>5- Evolution des services en 2023  </vt:lpstr>
      <vt:lpstr>6- Les locaux </vt:lpstr>
      <vt:lpstr>7- Les partenaires nationaux </vt:lpstr>
      <vt:lpstr>8- Les partenaires locaux </vt:lpstr>
      <vt:lpstr>9- Les nouveaux partenaires 2023  </vt:lpstr>
      <vt:lpstr>10- Développement du conseil numérique - 2023  </vt:lpstr>
      <vt:lpstr>Développement du conseil numérique - 2023  </vt:lpstr>
      <vt:lpstr>11- Communication </vt:lpstr>
      <vt:lpstr>- une communication dynamique </vt:lpstr>
      <vt:lpstr>- une communication dynamique </vt:lpstr>
      <vt:lpstr>- Communication - Frances Services </vt:lpstr>
      <vt:lpstr>- Communication - CNFS  </vt:lpstr>
      <vt:lpstr>12- Les chiffres 2022 – France Services   </vt:lpstr>
      <vt:lpstr>- les Chiffres 2022 - France Services  </vt:lpstr>
      <vt:lpstr>12- Les chiffres 2022 – Conseil numérique   </vt:lpstr>
      <vt:lpstr>- Les Chiffres 2022 – Conseil numérique  </vt:lpstr>
      <vt:lpstr>  Fin ….    COMITE DE PILOTAGE 2022  France Services GIROMAGNY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France Services GIROMAGNY</dc:title>
  <dc:creator>Séverine BONNET</dc:creator>
  <cp:lastModifiedBy>Séverine BONNET</cp:lastModifiedBy>
  <cp:revision>54</cp:revision>
  <dcterms:created xsi:type="dcterms:W3CDTF">2022-06-20T07:29:42Z</dcterms:created>
  <dcterms:modified xsi:type="dcterms:W3CDTF">2023-12-11T17:35:39Z</dcterms:modified>
</cp:coreProperties>
</file>