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42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35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50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725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9155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375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22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0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04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41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29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87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13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24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35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2CFF8-E805-49B3-9ED1-372A20B8675E}" type="datetimeFigureOut">
              <a:rPr lang="fr-FR" smtClean="0"/>
              <a:t>20/06/2022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545C8B-C091-411E-9AFE-3D6FDBAF06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8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D790C-A12A-4817-921C-49E33720A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1285875"/>
            <a:ext cx="8350077" cy="2143125"/>
          </a:xfrm>
        </p:spPr>
        <p:txBody>
          <a:bodyPr/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France Services GIROMAGNY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470032-905B-4558-B424-E14E3102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33875"/>
            <a:ext cx="7766936" cy="813857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395AA7F-64CA-42DB-9FEB-2279F1EF4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81" y="594102"/>
            <a:ext cx="1481091" cy="204353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B8F72E5-1F6B-4861-A21F-ACA308F458D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2" t="8945" r="15657" b="7784"/>
          <a:stretch/>
        </p:blipFill>
        <p:spPr bwMode="auto">
          <a:xfrm>
            <a:off x="1398749" y="4435211"/>
            <a:ext cx="1695133" cy="194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AF74E54-33DF-4F15-89D7-6ABFDD2D443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4600575"/>
            <a:ext cx="3886200" cy="16123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98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1- Localisation de FS Giromagny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7325"/>
            <a:ext cx="8596668" cy="4584037"/>
          </a:xfrm>
        </p:spPr>
        <p:txBody>
          <a:bodyPr>
            <a:normAutofit fontScale="92500" lnSpcReduction="10000"/>
          </a:bodyPr>
          <a:lstStyle/>
          <a:p>
            <a:r>
              <a:rPr lang="fr-FR" b="1" u="sng" dirty="0"/>
              <a:t>2 avenue Jean MOULIN 90200 GIROMAGNY </a:t>
            </a:r>
          </a:p>
          <a:p>
            <a:pPr lvl="1"/>
            <a:r>
              <a:rPr lang="fr-FR" dirty="0"/>
              <a:t>Dans les Locaux de l’ESD ( convention jusqu’au 31/12/2022)</a:t>
            </a:r>
          </a:p>
          <a:p>
            <a:pPr lvl="1"/>
            <a:r>
              <a:rPr lang="fr-FR" dirty="0"/>
              <a:t>Située à 5 min à pied du centre ville </a:t>
            </a:r>
          </a:p>
          <a:p>
            <a:pPr lvl="1"/>
            <a:r>
              <a:rPr lang="fr-FR" dirty="0"/>
              <a:t>Située en bordure du Quartier des Vosges </a:t>
            </a:r>
          </a:p>
          <a:p>
            <a:endParaRPr lang="fr-FR" dirty="0"/>
          </a:p>
          <a:p>
            <a:r>
              <a:rPr lang="pt-BR" b="1" u="sng" dirty="0"/>
              <a:t>Horaires ouverture </a:t>
            </a:r>
          </a:p>
          <a:p>
            <a:pPr lvl="1"/>
            <a:r>
              <a:rPr lang="pt-BR" dirty="0"/>
              <a:t>Lundi : 17h30 / 20h00</a:t>
            </a:r>
          </a:p>
          <a:p>
            <a:pPr lvl="1"/>
            <a:r>
              <a:rPr lang="pt-BR" dirty="0"/>
              <a:t>Mardi : 10h00/12h00 et 14h00/ 18h00 </a:t>
            </a:r>
          </a:p>
          <a:p>
            <a:pPr lvl="1"/>
            <a:r>
              <a:rPr lang="pt-BR" dirty="0"/>
              <a:t>Mercredi : 10h00/12h00 et 14h 00/18h00 </a:t>
            </a:r>
          </a:p>
          <a:p>
            <a:pPr lvl="1"/>
            <a:r>
              <a:rPr lang="pt-BR" dirty="0"/>
              <a:t>Jeudi : fermeture - locaux occupés par l’ESD </a:t>
            </a:r>
          </a:p>
          <a:p>
            <a:pPr lvl="1"/>
            <a:r>
              <a:rPr lang="pt-BR" dirty="0"/>
              <a:t>Vendredi : 10h00/12h00 et 14h 00/ 18h00 </a:t>
            </a:r>
          </a:p>
          <a:p>
            <a:pPr lvl="1"/>
            <a:r>
              <a:rPr lang="pt-BR" dirty="0"/>
              <a:t>Samedi : 9h00 /12h30</a:t>
            </a:r>
          </a:p>
          <a:p>
            <a:r>
              <a:rPr lang="pt-BR" dirty="0"/>
              <a:t>Total des ouvertures hebdo : 24h/ 5 jours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849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2- Le Service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825"/>
            <a:ext cx="8596668" cy="5105400"/>
          </a:xfrm>
        </p:spPr>
        <p:txBody>
          <a:bodyPr>
            <a:normAutofit/>
          </a:bodyPr>
          <a:lstStyle/>
          <a:p>
            <a:pPr lvl="0"/>
            <a:r>
              <a:rPr lang="fr-FR" b="1" u="sng" dirty="0"/>
              <a:t>Composition</a:t>
            </a:r>
          </a:p>
          <a:p>
            <a:pPr lvl="1"/>
            <a:r>
              <a:rPr lang="fr-FR" dirty="0"/>
              <a:t>1 agent titulaire, profil Etat civil/Titre sécurisé </a:t>
            </a:r>
          </a:p>
          <a:p>
            <a:pPr lvl="1"/>
            <a:r>
              <a:rPr lang="fr-FR" dirty="0"/>
              <a:t>1 agent contractuel,  profil administratif (en apprentissage bac Pro </a:t>
            </a:r>
            <a:r>
              <a:rPr lang="fr-FR" dirty="0" err="1"/>
              <a:t>AGOrA</a:t>
            </a:r>
            <a:r>
              <a:rPr lang="fr-FR" dirty="0"/>
              <a:t> jusqu’en juin 2023)</a:t>
            </a:r>
          </a:p>
          <a:p>
            <a:pPr lvl="1"/>
            <a:r>
              <a:rPr lang="fr-FR" dirty="0"/>
              <a:t>1 agent contractuel, profil social (en apprentissage TISF jusqu’en juin 2023)</a:t>
            </a:r>
          </a:p>
          <a:p>
            <a:pPr lvl="1"/>
            <a:r>
              <a:rPr lang="fr-FR" dirty="0"/>
              <a:t> 2 Conseillers numériques (24h au sein de FS, 11h en mairie) </a:t>
            </a:r>
          </a:p>
          <a:p>
            <a:pPr lvl="1"/>
            <a:r>
              <a:rPr lang="fr-FR" dirty="0"/>
              <a:t>1 Directrice</a:t>
            </a:r>
          </a:p>
          <a:p>
            <a:pPr marL="457200" lvl="1" indent="0">
              <a:buNone/>
            </a:pPr>
            <a:endParaRPr lang="fr-FR" dirty="0"/>
          </a:p>
          <a:p>
            <a:pPr lvl="0"/>
            <a:r>
              <a:rPr lang="fr-FR" b="1" u="sng" dirty="0"/>
              <a:t>Formations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FS : « socle », « métiers » + dans les services des partenaires </a:t>
            </a:r>
          </a:p>
          <a:p>
            <a:pPr lvl="1"/>
            <a:r>
              <a:rPr lang="fr-FR" dirty="0"/>
              <a:t>Conseillers numériques:  formation CN + « Aidants connect » </a:t>
            </a:r>
          </a:p>
          <a:p>
            <a:pPr lvl="1"/>
            <a:r>
              <a:rPr lang="fr-FR" dirty="0"/>
              <a:t>FS + CN: « délivrance des titres » en interne 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995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3- les locaux 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875"/>
            <a:ext cx="8596668" cy="4755487"/>
          </a:xfrm>
        </p:spPr>
        <p:txBody>
          <a:bodyPr>
            <a:normAutofit/>
          </a:bodyPr>
          <a:lstStyle/>
          <a:p>
            <a:r>
              <a:rPr lang="fr-FR" b="1" u="sng" dirty="0"/>
              <a:t>Les locaux de l’ESD</a:t>
            </a:r>
          </a:p>
          <a:p>
            <a:pPr lvl="1"/>
            <a:r>
              <a:rPr lang="fr-FR" dirty="0"/>
              <a:t>1 accueil avec salle d’attente et 3 bureaux individuels + copieur multifonctions </a:t>
            </a:r>
          </a:p>
          <a:p>
            <a:pPr lvl="1"/>
            <a:r>
              <a:rPr lang="fr-FR" dirty="0"/>
              <a:t>2 PC « public » avec un système Access Log Telma + imprimante + scanner en libre accès</a:t>
            </a:r>
          </a:p>
          <a:p>
            <a:pPr lvl="1"/>
            <a:r>
              <a:rPr lang="fr-FR" dirty="0"/>
              <a:t>1 salle 5/6 personnes </a:t>
            </a:r>
          </a:p>
          <a:p>
            <a:pPr lvl="1"/>
            <a:r>
              <a:rPr lang="fr-FR" dirty="0"/>
              <a:t>Si besoin : 1 salle 20 personnes et 1 salle 50 personnes en mairie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b="1" u="sng" dirty="0"/>
              <a:t>Le projet </a:t>
            </a:r>
          </a:p>
          <a:p>
            <a:pPr lvl="1"/>
            <a:r>
              <a:rPr lang="fr-FR" dirty="0"/>
              <a:t>Transférer FS dans la Future « ex-école » Lhomme </a:t>
            </a:r>
          </a:p>
          <a:p>
            <a:pPr lvl="1"/>
            <a:r>
              <a:rPr lang="fr-FR" dirty="0"/>
              <a:t>Etude de faisabilité en cours </a:t>
            </a:r>
          </a:p>
          <a:p>
            <a:pPr lvl="1"/>
            <a:r>
              <a:rPr lang="fr-FR" dirty="0"/>
              <a:t>Résultat attendu été 2022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44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Autofit/>
          </a:bodyPr>
          <a:lstStyle/>
          <a:p>
            <a:r>
              <a:rPr lang="fr-FR" sz="2800" dirty="0"/>
              <a:t>4- Des partenariats favorisant l’accompagnement</a:t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875"/>
            <a:ext cx="8596668" cy="47554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b="1" dirty="0"/>
              <a:t>CCAS de Giromagny </a:t>
            </a:r>
          </a:p>
          <a:p>
            <a:pPr lvl="1"/>
            <a:r>
              <a:rPr lang="fr-FR" dirty="0"/>
              <a:t>1 visiteuse sociale intégrée au service</a:t>
            </a:r>
          </a:p>
          <a:p>
            <a:pPr lvl="1"/>
            <a:r>
              <a:rPr lang="fr-FR" dirty="0"/>
              <a:t>Visites à domicile afin d’aider les usagers à réaliser des démarches administratives </a:t>
            </a:r>
          </a:p>
          <a:p>
            <a:r>
              <a:rPr lang="fr-FR" b="1" dirty="0"/>
              <a:t>CCI du Territoire de Belfort </a:t>
            </a:r>
          </a:p>
          <a:p>
            <a:pPr lvl="1"/>
            <a:r>
              <a:rPr lang="fr-FR" dirty="0"/>
              <a:t>Permanences thématiques à destination des commerçants (dates en cours de validation – lundi soir)</a:t>
            </a:r>
          </a:p>
          <a:p>
            <a:r>
              <a:rPr lang="fr-FR" b="1" dirty="0"/>
              <a:t>CMA  Bourgogne Franche Comté </a:t>
            </a:r>
          </a:p>
          <a:p>
            <a:pPr lvl="1"/>
            <a:r>
              <a:rPr lang="fr-FR" dirty="0"/>
              <a:t>Des permanences thématiques à destination des artisans  (lundi soir)</a:t>
            </a:r>
          </a:p>
          <a:p>
            <a:r>
              <a:rPr lang="fr-FR" b="1" dirty="0"/>
              <a:t>FNATH antenne du Territoire de Belfort </a:t>
            </a:r>
          </a:p>
          <a:p>
            <a:pPr lvl="1"/>
            <a:r>
              <a:rPr lang="fr-FR" dirty="0"/>
              <a:t>6 permanences annuelles (mardi)</a:t>
            </a:r>
          </a:p>
          <a:p>
            <a:r>
              <a:rPr lang="fr-FR" b="1" dirty="0"/>
              <a:t>Banque de France Belfort</a:t>
            </a:r>
          </a:p>
          <a:p>
            <a:pPr lvl="1"/>
            <a:r>
              <a:rPr lang="fr-FR" dirty="0"/>
              <a:t>4 Ateliers à destination des professionnels et 4 ateliers à destination des particuliers</a:t>
            </a:r>
          </a:p>
          <a:p>
            <a:r>
              <a:rPr lang="fr-FR" b="1" dirty="0"/>
              <a:t>Conciliateur de justice</a:t>
            </a:r>
          </a:p>
          <a:p>
            <a:pPr lvl="1"/>
            <a:r>
              <a:rPr lang="fr-FR" dirty="0"/>
              <a:t>Permanences tous les mercredis en semaine impaire</a:t>
            </a:r>
          </a:p>
        </p:txBody>
      </p:sp>
    </p:spTree>
    <p:extLst>
      <p:ext uri="{BB962C8B-B14F-4D97-AF65-F5344CB8AC3E}">
        <p14:creationId xmlns:p14="http://schemas.microsoft.com/office/powerpoint/2010/main" val="227979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5- Les partenariats nationaux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875"/>
            <a:ext cx="8596668" cy="47554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b="1" dirty="0"/>
              <a:t>DGFIP</a:t>
            </a:r>
          </a:p>
          <a:p>
            <a:pPr lvl="1"/>
            <a:r>
              <a:rPr lang="fr-FR" dirty="0"/>
              <a:t>2 permanences exceptionnelles « aide à la déclaration d’impôt 2022 »</a:t>
            </a:r>
          </a:p>
          <a:p>
            <a:pPr lvl="1"/>
            <a:r>
              <a:rPr lang="fr-FR" dirty="0"/>
              <a:t>Immersion 1 journée des agents FS</a:t>
            </a:r>
          </a:p>
          <a:p>
            <a:r>
              <a:rPr lang="fr-FR" b="1" dirty="0"/>
              <a:t>La poste</a:t>
            </a:r>
          </a:p>
          <a:p>
            <a:pPr lvl="1"/>
            <a:r>
              <a:rPr lang="fr-FR" dirty="0"/>
              <a:t>Projet « ardoiz » : démarrage en septembre 2022, 21 tablettes </a:t>
            </a:r>
          </a:p>
          <a:p>
            <a:pPr lvl="1"/>
            <a:r>
              <a:rPr lang="fr-FR" dirty="0"/>
              <a:t>10 séances pour apprendre à utiliser une tablette et naviguer sur internet</a:t>
            </a:r>
          </a:p>
          <a:p>
            <a:r>
              <a:rPr lang="fr-FR" b="1" dirty="0"/>
              <a:t>MSA, CPAM, CAF, pole emploi</a:t>
            </a:r>
            <a:endParaRPr lang="fr-FR" dirty="0"/>
          </a:p>
          <a:p>
            <a:pPr lvl="1"/>
            <a:r>
              <a:rPr lang="fr-FR" dirty="0"/>
              <a:t>Visio ou rdv téléphonique uniquement</a:t>
            </a:r>
          </a:p>
          <a:p>
            <a:pPr lvl="1"/>
            <a:r>
              <a:rPr lang="fr-FR" dirty="0"/>
              <a:t>Immersion 1 journée des agents FS</a:t>
            </a:r>
          </a:p>
          <a:p>
            <a:r>
              <a:rPr lang="fr-FR" b="1" dirty="0"/>
              <a:t>ANTS </a:t>
            </a:r>
          </a:p>
          <a:p>
            <a:pPr lvl="1"/>
            <a:r>
              <a:rPr lang="fr-FR" dirty="0"/>
              <a:t>FS devient la porte d’entrée pour la délivrance de titres sécurisés à Giromagny </a:t>
            </a:r>
          </a:p>
          <a:p>
            <a:pPr lvl="1"/>
            <a:r>
              <a:rPr lang="fr-FR" dirty="0"/>
              <a:t>Incitation à la pré-demande en ligne</a:t>
            </a:r>
          </a:p>
          <a:p>
            <a:pPr lvl="1"/>
            <a:r>
              <a:rPr lang="fr-FR" dirty="0"/>
              <a:t>Une plaquette de communication « mes démarches administratives n°1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504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6- La Communication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875"/>
            <a:ext cx="8596668" cy="47554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b="1" dirty="0"/>
              <a:t>Communication numérique </a:t>
            </a:r>
          </a:p>
          <a:p>
            <a:pPr lvl="1"/>
            <a:r>
              <a:rPr lang="fr-FR" dirty="0"/>
              <a:t>Site internet communal</a:t>
            </a:r>
          </a:p>
          <a:p>
            <a:pPr lvl="1"/>
            <a:r>
              <a:rPr lang="fr-FR" dirty="0" err="1"/>
              <a:t>Illiwap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Panneau d’entrée de Ville </a:t>
            </a:r>
          </a:p>
          <a:p>
            <a:r>
              <a:rPr lang="fr-FR" b="1" dirty="0"/>
              <a:t>Communication papier / affichage</a:t>
            </a:r>
          </a:p>
          <a:p>
            <a:pPr lvl="1"/>
            <a:r>
              <a:rPr lang="fr-FR" dirty="0"/>
              <a:t>Articles réguliers pour annoncer les ateliers et permanences dans le </a:t>
            </a:r>
            <a:r>
              <a:rPr lang="fr-FR" dirty="0" err="1"/>
              <a:t>Girocom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Articles dans la presse locale</a:t>
            </a:r>
          </a:p>
          <a:p>
            <a:pPr lvl="1"/>
            <a:r>
              <a:rPr lang="fr-FR" dirty="0"/>
              <a:t>Flyers de présentation du service</a:t>
            </a:r>
          </a:p>
          <a:p>
            <a:pPr lvl="1"/>
            <a:r>
              <a:rPr lang="fr-FR" dirty="0"/>
              <a:t>Flyers « mes démarches administratives »</a:t>
            </a:r>
          </a:p>
          <a:p>
            <a:pPr lvl="1"/>
            <a:r>
              <a:rPr lang="fr-FR" dirty="0"/>
              <a:t>Kit de communication « conseiller numérique »</a:t>
            </a:r>
          </a:p>
          <a:p>
            <a:pPr marL="457200" lvl="1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2306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7- Quelques chiffres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875"/>
            <a:ext cx="8596668" cy="47554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b="1" dirty="0"/>
              <a:t>381 demandes = 16.5 demandes/semaine</a:t>
            </a:r>
          </a:p>
          <a:p>
            <a:r>
              <a:rPr lang="fr-FR" b="1" dirty="0"/>
              <a:t>88% des demandes reçues en présentiel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b="1" dirty="0"/>
              <a:t>Les top 5 des demandes	</a:t>
            </a:r>
          </a:p>
          <a:p>
            <a:pPr lvl="1"/>
            <a:r>
              <a:rPr lang="fr-FR" b="1" dirty="0"/>
              <a:t>ANTS 30% </a:t>
            </a:r>
          </a:p>
          <a:p>
            <a:pPr lvl="1"/>
            <a:r>
              <a:rPr lang="fr-FR" b="1" dirty="0"/>
              <a:t>CNAV ou CARSAT 19%</a:t>
            </a:r>
          </a:p>
          <a:p>
            <a:pPr lvl="1"/>
            <a:r>
              <a:rPr lang="fr-FR" b="1" dirty="0"/>
              <a:t>DGFIP 18%</a:t>
            </a:r>
          </a:p>
          <a:p>
            <a:pPr lvl="1"/>
            <a:r>
              <a:rPr lang="fr-FR" b="1" dirty="0"/>
              <a:t>CPAM 16%</a:t>
            </a:r>
          </a:p>
          <a:p>
            <a:pPr lvl="1"/>
            <a:r>
              <a:rPr lang="fr-FR" b="1" dirty="0"/>
              <a:t>CAF 13%	</a:t>
            </a:r>
          </a:p>
          <a:p>
            <a:pPr marL="0" indent="0">
              <a:buNone/>
            </a:pP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3380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798AA-AC29-4D0E-A310-D0741915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r>
              <a:rPr lang="fr-FR" dirty="0"/>
              <a:t>8- Quelques chiffres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42E5A7-A07F-40CA-96F8-D30CC477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875"/>
            <a:ext cx="8596668" cy="47554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b="1" dirty="0"/>
              <a:t>Aide à la réalisation de démarches</a:t>
            </a:r>
          </a:p>
          <a:p>
            <a:pPr lvl="1"/>
            <a:r>
              <a:rPr lang="fr-FR" dirty="0"/>
              <a:t>33% moins de 20 min </a:t>
            </a:r>
          </a:p>
          <a:p>
            <a:pPr lvl="1"/>
            <a:r>
              <a:rPr lang="fr-FR" dirty="0"/>
              <a:t>33% moins de 40 min </a:t>
            </a:r>
          </a:p>
          <a:p>
            <a:pPr lvl="1"/>
            <a:r>
              <a:rPr lang="fr-FR" dirty="0"/>
              <a:t>20%  moins de 1h </a:t>
            </a:r>
          </a:p>
          <a:p>
            <a:pPr lvl="1"/>
            <a:r>
              <a:rPr lang="fr-FR" dirty="0"/>
              <a:t>14% plus de 1h</a:t>
            </a:r>
          </a:p>
          <a:p>
            <a:pPr marL="457200" lvl="1" indent="0">
              <a:buNone/>
            </a:pPr>
            <a:endParaRPr lang="fr-FR" b="1" dirty="0"/>
          </a:p>
          <a:p>
            <a:r>
              <a:rPr lang="fr-FR" b="1" dirty="0"/>
              <a:t>Taux de réponses</a:t>
            </a:r>
          </a:p>
          <a:p>
            <a:pPr lvl="1"/>
            <a:r>
              <a:rPr lang="fr-FR" dirty="0"/>
              <a:t>48% des demandes sont traitées dès la première visite</a:t>
            </a:r>
          </a:p>
          <a:p>
            <a:pPr lvl="1"/>
            <a:r>
              <a:rPr lang="fr-FR" dirty="0"/>
              <a:t>21% nécessitent un second rdv</a:t>
            </a:r>
          </a:p>
          <a:p>
            <a:pPr lvl="1"/>
            <a:r>
              <a:rPr lang="fr-FR" dirty="0"/>
              <a:t>20% nécessitent une démarche en autonomie afin de finaliser la demande</a:t>
            </a:r>
          </a:p>
          <a:p>
            <a:pPr lvl="1"/>
            <a:r>
              <a:rPr lang="fr-FR" dirty="0"/>
              <a:t>5% aboutissent à une redirection vers un partenaire </a:t>
            </a:r>
          </a:p>
          <a:p>
            <a:pPr lvl="1"/>
            <a:r>
              <a:rPr lang="fr-FR" dirty="0"/>
              <a:t>6% aboutissent à une redirection vers une autre structure non partenaire</a:t>
            </a:r>
          </a:p>
          <a:p>
            <a:pPr lvl="1"/>
            <a:endParaRPr lang="fr-FR" dirty="0"/>
          </a:p>
          <a:p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47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387</Words>
  <Application>Microsoft Office PowerPoint</Application>
  <PresentationFormat>Grand écran</PresentationFormat>
  <Paragraphs>108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Facette</vt:lpstr>
      <vt:lpstr>   France Services GIROMAGNY </vt:lpstr>
      <vt:lpstr>1- Localisation de FS Giromagny </vt:lpstr>
      <vt:lpstr>2- Le Service  </vt:lpstr>
      <vt:lpstr>3- les locaux   </vt:lpstr>
      <vt:lpstr>4- Des partenariats favorisant l’accompagnement </vt:lpstr>
      <vt:lpstr>5- Les partenariats nationaux </vt:lpstr>
      <vt:lpstr>6- La Communication </vt:lpstr>
      <vt:lpstr>7- Quelques chiffres </vt:lpstr>
      <vt:lpstr>8- Quelques chiffres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Services GIROMAGNY  </dc:title>
  <dc:creator>Séverine BONNET</dc:creator>
  <cp:lastModifiedBy>Séverine BONNET</cp:lastModifiedBy>
  <cp:revision>16</cp:revision>
  <dcterms:created xsi:type="dcterms:W3CDTF">2022-06-20T07:29:42Z</dcterms:created>
  <dcterms:modified xsi:type="dcterms:W3CDTF">2022-06-20T19:40:47Z</dcterms:modified>
</cp:coreProperties>
</file>